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797675" cy="9874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07"/>
    <p:restoredTop sz="94671"/>
  </p:normalViewPr>
  <p:slideViewPr>
    <p:cSldViewPr snapToGrid="0" snapToObjects="1">
      <p:cViewPr varScale="1">
        <p:scale>
          <a:sx n="92" d="100"/>
          <a:sy n="92" d="100"/>
        </p:scale>
        <p:origin x="-10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5427"/>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idx="1"/>
          </p:nvPr>
        </p:nvSpPr>
        <p:spPr>
          <a:xfrm>
            <a:off x="3850443" y="0"/>
            <a:ext cx="2945659" cy="495427"/>
          </a:xfrm>
          <a:prstGeom prst="rect">
            <a:avLst/>
          </a:prstGeom>
        </p:spPr>
        <p:txBody>
          <a:bodyPr vert="horz" lIns="91440" tIns="45720" rIns="91440" bIns="45720" rtlCol="0"/>
          <a:lstStyle>
            <a:lvl1pPr algn="r">
              <a:defRPr sz="1200"/>
            </a:lvl1pPr>
          </a:lstStyle>
          <a:p>
            <a:fld id="{FB7E55E5-A9D7-394A-ABB8-071A4979B78D}" type="datetimeFigureOut">
              <a:rPr lang="nl-NL" smtClean="0"/>
              <a:t>4-11-2016</a:t>
            </a:fld>
            <a:endParaRPr lang="nl-NL" dirty="0"/>
          </a:p>
        </p:txBody>
      </p:sp>
      <p:sp>
        <p:nvSpPr>
          <p:cNvPr id="4" name="Tijdelijke aanduiding voor dia-afbeelding 3"/>
          <p:cNvSpPr>
            <a:spLocks noGrp="1" noRot="1" noChangeAspect="1"/>
          </p:cNvSpPr>
          <p:nvPr>
            <p:ph type="sldImg" idx="2"/>
          </p:nvPr>
        </p:nvSpPr>
        <p:spPr>
          <a:xfrm>
            <a:off x="436563" y="1233488"/>
            <a:ext cx="5924550" cy="333375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9378824"/>
            <a:ext cx="2945659" cy="495426"/>
          </a:xfrm>
          <a:prstGeom prst="rect">
            <a:avLst/>
          </a:prstGeom>
        </p:spPr>
        <p:txBody>
          <a:bodyPr vert="horz" lIns="91440" tIns="45720" rIns="91440" bIns="45720"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850443" y="9378824"/>
            <a:ext cx="2945659" cy="495426"/>
          </a:xfrm>
          <a:prstGeom prst="rect">
            <a:avLst/>
          </a:prstGeom>
        </p:spPr>
        <p:txBody>
          <a:bodyPr vert="horz" lIns="91440" tIns="45720" rIns="91440" bIns="45720" rtlCol="0" anchor="b"/>
          <a:lstStyle>
            <a:lvl1pPr algn="r">
              <a:defRPr sz="1200"/>
            </a:lvl1pPr>
          </a:lstStyle>
          <a:p>
            <a:fld id="{20258025-DFFE-0745-B714-E725F157C9C1}" type="slidenum">
              <a:rPr lang="nl-NL" smtClean="0"/>
              <a:t>‹nr.›</a:t>
            </a:fld>
            <a:endParaRPr lang="nl-NL" dirty="0"/>
          </a:p>
        </p:txBody>
      </p:sp>
    </p:spTree>
    <p:extLst>
      <p:ext uri="{BB962C8B-B14F-4D97-AF65-F5344CB8AC3E}">
        <p14:creationId xmlns:p14="http://schemas.microsoft.com/office/powerpoint/2010/main" val="1863964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20258025-DFFE-0745-B714-E725F157C9C1}" type="slidenum">
              <a:rPr lang="nl-NL" smtClean="0"/>
              <a:t>4</a:t>
            </a:fld>
            <a:endParaRPr lang="nl-NL" dirty="0"/>
          </a:p>
        </p:txBody>
      </p:sp>
    </p:spTree>
    <p:extLst>
      <p:ext uri="{BB962C8B-B14F-4D97-AF65-F5344CB8AC3E}">
        <p14:creationId xmlns:p14="http://schemas.microsoft.com/office/powerpoint/2010/main" val="164497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nl-NL" smtClean="0"/>
              <a:t>Titelstijl van model bewerken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a:pPr/>
              <a:t>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‹nr.›</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Titelstijl van model bewerken</a:t>
            </a:r>
            <a:endParaRPr lang="en-US" dirty="0"/>
          </a:p>
        </p:txBody>
      </p:sp>
      <p:sp>
        <p:nvSpPr>
          <p:cNvPr id="3" name="Content Placeholder 2"/>
          <p:cNvSpPr>
            <a:spLocks noGrp="1"/>
          </p:cNvSpPr>
          <p:nvPr>
            <p:ph idx="1"/>
          </p:nvPr>
        </p:nvSpPr>
        <p:spPr/>
        <p:txBody>
          <a:bodyPr anchor="ct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a:pPr/>
              <a:t>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nl-NL" smtClean="0"/>
              <a:t>Titelstijl van model bewerken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tekststijl van het model te bewerken</a:t>
            </a:r>
          </a:p>
        </p:txBody>
      </p:sp>
      <p:sp>
        <p:nvSpPr>
          <p:cNvPr id="4" name="Date Placeholder 3"/>
          <p:cNvSpPr>
            <a:spLocks noGrp="1"/>
          </p:cNvSpPr>
          <p:nvPr>
            <p:ph type="dt" sz="half" idx="10"/>
          </p:nvPr>
        </p:nvSpPr>
        <p:spPr/>
        <p:txBody>
          <a:bodyPr/>
          <a:lstStyle/>
          <a:p>
            <a:fld id="{B61BEF0D-F0BB-DE4B-95CE-6DB70DBA9567}" type="datetimeFigureOut">
              <a:rPr lang="en-US"/>
              <a:pPr/>
              <a:t>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Titelstijl van model bewerken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a:pPr/>
              <a:t>11/4/2016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smtClean="0"/>
              <a:t>Titelstijl van model bewerken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tekststijl van het model te bewerken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tekststijl van het model te bewerken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a:pPr/>
              <a:t>11/4/2016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Titelstijl van model bewerken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a:pPr/>
              <a:t>11/4/2016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a:pPr/>
              <a:t>11/4/2016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nl-NL" smtClean="0"/>
              <a:t>Titelstijl van model bewerken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tekststijl van het model te bewerken</a:t>
            </a:r>
          </a:p>
        </p:txBody>
      </p:sp>
      <p:sp>
        <p:nvSpPr>
          <p:cNvPr id="5" name="Date Placeholder 4"/>
          <p:cNvSpPr>
            <a:spLocks noGrp="1"/>
          </p:cNvSpPr>
          <p:nvPr>
            <p:ph type="dt" sz="half" idx="10"/>
          </p:nvPr>
        </p:nvSpPr>
        <p:spPr/>
        <p:txBody>
          <a:bodyPr/>
          <a:lstStyle/>
          <a:p>
            <a:fld id="{B61BEF0D-F0BB-DE4B-95CE-6DB70DBA9567}" type="datetimeFigureOut">
              <a:rPr lang="en-US"/>
              <a:pPr/>
              <a:t>11/4/2016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nl-NL" smtClean="0"/>
              <a:t>Titelstijl van model bewerken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dirty="0" smtClean="0"/>
              <a:t>Sleep de afbeelding naar de tijdelijke aanduiding of klik op het pictogram als u een afbeelding wilt toevoegen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tekststijl van het model te bewerken</a:t>
            </a:r>
          </a:p>
        </p:txBody>
      </p:sp>
      <p:sp>
        <p:nvSpPr>
          <p:cNvPr id="5" name="Date Placeholder 4"/>
          <p:cNvSpPr>
            <a:spLocks noGrp="1"/>
          </p:cNvSpPr>
          <p:nvPr>
            <p:ph type="dt" sz="half" idx="10"/>
          </p:nvPr>
        </p:nvSpPr>
        <p:spPr/>
        <p:txBody>
          <a:bodyPr/>
          <a:lstStyle/>
          <a:p>
            <a:fld id="{B61BEF0D-F0BB-DE4B-95CE-6DB70DBA9567}" type="datetimeFigureOut">
              <a:rPr lang="en-US"/>
              <a:pPr/>
              <a:t>11/4/2016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Titelstijl van model bewerken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dirty="0" smtClean="0"/>
              <a:t>Sleep de afbeelding naar de tijdelijke aanduiding of klik op het pictogram als u een afbeelding wilt toevoegen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smtClean="0"/>
              <a:t>Klik om de tekststijl van het model te bewerken</a:t>
            </a:r>
          </a:p>
        </p:txBody>
      </p:sp>
      <p:sp>
        <p:nvSpPr>
          <p:cNvPr id="3" name="Date Placeholder 2"/>
          <p:cNvSpPr>
            <a:spLocks noGrp="1"/>
          </p:cNvSpPr>
          <p:nvPr>
            <p:ph type="dt" sz="half" idx="10"/>
          </p:nvPr>
        </p:nvSpPr>
        <p:spPr/>
        <p:txBody>
          <a:bodyPr/>
          <a:lstStyle/>
          <a:p>
            <a:fld id="{B61BEF0D-F0BB-DE4B-95CE-6DB70DBA9567}" type="datetimeFigureOut">
              <a:rPr lang="en-US"/>
              <a:pPr/>
              <a:t>11/4/2016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nl-NL" smtClean="0"/>
              <a:t>Titelstijl van model bewerken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tekststijl van het model te bewerken</a:t>
            </a:r>
          </a:p>
        </p:txBody>
      </p:sp>
      <p:sp>
        <p:nvSpPr>
          <p:cNvPr id="4" name="Date Placeholder 3"/>
          <p:cNvSpPr>
            <a:spLocks noGrp="1"/>
          </p:cNvSpPr>
          <p:nvPr>
            <p:ph type="dt" sz="half" idx="10"/>
          </p:nvPr>
        </p:nvSpPr>
        <p:spPr/>
        <p:txBody>
          <a:bodyPr/>
          <a:lstStyle/>
          <a:p>
            <a:fld id="{B61BEF0D-F0BB-DE4B-95CE-6DB70DBA9567}" type="datetimeFigureOut">
              <a:rPr lang="en-US"/>
              <a:pPr/>
              <a:t>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at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nl-NL" smtClean="0"/>
              <a:t>Titelstijl van model bewerken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smtClean="0"/>
              <a:t>Klik om de tekststijl van het model te bewerken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tekststijl van het model te bewerken</a:t>
            </a:r>
          </a:p>
        </p:txBody>
      </p:sp>
      <p:sp>
        <p:nvSpPr>
          <p:cNvPr id="4" name="Date Placeholder 3"/>
          <p:cNvSpPr>
            <a:spLocks noGrp="1"/>
          </p:cNvSpPr>
          <p:nvPr>
            <p:ph type="dt" sz="half" idx="10"/>
          </p:nvPr>
        </p:nvSpPr>
        <p:spPr/>
        <p:txBody>
          <a:bodyPr/>
          <a:lstStyle/>
          <a:p>
            <a:fld id="{B61BEF0D-F0BB-DE4B-95CE-6DB70DBA9567}" type="datetimeFigureOut">
              <a:rPr lang="en-US"/>
              <a:pPr/>
              <a:t>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‹nr.›</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nl-NL" smtClean="0"/>
              <a:t>Titelstijl van model bewerken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tekststijl van het model te bewerken</a:t>
            </a:r>
          </a:p>
        </p:txBody>
      </p:sp>
      <p:sp>
        <p:nvSpPr>
          <p:cNvPr id="4" name="Date Placeholder 3"/>
          <p:cNvSpPr>
            <a:spLocks noGrp="1"/>
          </p:cNvSpPr>
          <p:nvPr>
            <p:ph type="dt" sz="half" idx="10"/>
          </p:nvPr>
        </p:nvSpPr>
        <p:spPr/>
        <p:txBody>
          <a:bodyPr/>
          <a:lstStyle/>
          <a:p>
            <a:fld id="{B61BEF0D-F0BB-DE4B-95CE-6DB70DBA9567}" type="datetimeFigureOut">
              <a:rPr lang="en-US"/>
              <a:pPr/>
              <a:t>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amkaartje met citaat">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nl-NL" smtClean="0"/>
              <a:t>Titelstijl van model bewerken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nl-NL" smtClean="0"/>
              <a:t>Klik om de tekststijl van het model te bewerken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tekststijl van het model te bewerken</a:t>
            </a:r>
          </a:p>
        </p:txBody>
      </p:sp>
      <p:sp>
        <p:nvSpPr>
          <p:cNvPr id="4" name="Date Placeholder 3"/>
          <p:cNvSpPr>
            <a:spLocks noGrp="1"/>
          </p:cNvSpPr>
          <p:nvPr>
            <p:ph type="dt" sz="half" idx="10"/>
          </p:nvPr>
        </p:nvSpPr>
        <p:spPr/>
        <p:txBody>
          <a:bodyPr/>
          <a:lstStyle/>
          <a:p>
            <a:fld id="{B61BEF0D-F0BB-DE4B-95CE-6DB70DBA9567}" type="datetimeFigureOut">
              <a:rPr lang="en-US"/>
              <a:pPr/>
              <a:t>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‹nr.›</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nl-NL" smtClean="0"/>
              <a:t>Titelstijl van model bewerken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nl-NL" smtClean="0"/>
              <a:t>Klik om de tekststijl van het model te bewerken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tekststijl van het model te bewerken</a:t>
            </a:r>
          </a:p>
        </p:txBody>
      </p:sp>
      <p:sp>
        <p:nvSpPr>
          <p:cNvPr id="4" name="Date Placeholder 3"/>
          <p:cNvSpPr>
            <a:spLocks noGrp="1"/>
          </p:cNvSpPr>
          <p:nvPr>
            <p:ph type="dt" sz="half" idx="10"/>
          </p:nvPr>
        </p:nvSpPr>
        <p:spPr/>
        <p:txBody>
          <a:bodyPr/>
          <a:lstStyle/>
          <a:p>
            <a:fld id="{B61BEF0D-F0BB-DE4B-95CE-6DB70DBA9567}" type="datetimeFigureOut">
              <a:rPr lang="en-US"/>
              <a:pPr/>
              <a:t>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nl-NL" smtClean="0"/>
              <a:t>Titelstijl van model bewerken</a:t>
            </a:r>
            <a:endParaRPr lang="en-US" dirty="0"/>
          </a:p>
        </p:txBody>
      </p:sp>
      <p:sp>
        <p:nvSpPr>
          <p:cNvPr id="3" name="Vertical Text Placeholder 2"/>
          <p:cNvSpPr>
            <a:spLocks noGrp="1"/>
          </p:cNvSpPr>
          <p:nvPr>
            <p:ph type="body" orient="vert" idx="1"/>
          </p:nvPr>
        </p:nvSpPr>
        <p:spPr/>
        <p:txBody>
          <a:bodyPr vert="eaVert" anchor="t"/>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a:pPr/>
              <a:t>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‹nr.›</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nl-NL" smtClean="0"/>
              <a:t>Titelstijl van model bewerken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a:pPr/>
              <a:t>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nl-NL" smtClean="0"/>
              <a:t>Titelstijl van model bewerken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a:pPr/>
              <a:t>11/4/2016</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a:pPr/>
              <a:t>‹nr.›</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4212" y="685799"/>
            <a:ext cx="8001000" cy="2777837"/>
          </a:xfrm>
        </p:spPr>
        <p:txBody>
          <a:bodyPr>
            <a:normAutofit fontScale="90000"/>
          </a:bodyPr>
          <a:lstStyle/>
          <a:p>
            <a:r>
              <a:rPr lang="nl-NL" dirty="0"/>
              <a:t>ADVISERING PO-VO</a:t>
            </a:r>
            <a:br>
              <a:rPr lang="nl-NL" dirty="0"/>
            </a:br>
            <a:r>
              <a:rPr lang="nl-NL" dirty="0"/>
              <a:t/>
            </a:r>
            <a:br>
              <a:rPr lang="nl-NL" dirty="0"/>
            </a:br>
            <a:r>
              <a:rPr lang="nl-NL" dirty="0" smtClean="0"/>
              <a:t>“ SCHOOL EN </a:t>
            </a:r>
            <a:r>
              <a:rPr lang="nl-NL" dirty="0" smtClean="0"/>
              <a:t>OUDERS: </a:t>
            </a:r>
            <a:r>
              <a:rPr lang="nl-NL" dirty="0" smtClean="0"/>
              <a:t/>
            </a:r>
            <a:br>
              <a:rPr lang="nl-NL" dirty="0" smtClean="0"/>
            </a:br>
            <a:r>
              <a:rPr lang="nl-NL" dirty="0" smtClean="0"/>
              <a:t>PARTNER BIJ ADVISERING”</a:t>
            </a:r>
            <a:endParaRPr lang="nl-NL" dirty="0"/>
          </a:p>
        </p:txBody>
      </p:sp>
      <p:sp>
        <p:nvSpPr>
          <p:cNvPr id="3" name="Ondertitel 2"/>
          <p:cNvSpPr>
            <a:spLocks noGrp="1"/>
          </p:cNvSpPr>
          <p:nvPr>
            <p:ph type="subTitle" idx="1"/>
          </p:nvPr>
        </p:nvSpPr>
        <p:spPr/>
        <p:txBody>
          <a:bodyPr/>
          <a:lstStyle/>
          <a:p>
            <a:r>
              <a:rPr lang="nl-NL" b="1" dirty="0" smtClean="0"/>
              <a:t>POVO THEMABIJEENKOMST OKTOBER 2016</a:t>
            </a:r>
          </a:p>
          <a:p>
            <a:endParaRPr lang="nl-NL" dirty="0" smtClean="0"/>
          </a:p>
          <a:p>
            <a:r>
              <a:rPr lang="nl-NL" dirty="0" smtClean="0"/>
              <a:t>DANIELLE KLOOSTERMAN</a:t>
            </a:r>
          </a:p>
          <a:p>
            <a:r>
              <a:rPr lang="nl-NL" dirty="0" smtClean="0"/>
              <a:t>TINEKE VAN ALPHEN</a:t>
            </a:r>
            <a:endParaRPr lang="nl-NL" dirty="0"/>
          </a:p>
        </p:txBody>
      </p:sp>
    </p:spTree>
    <p:extLst>
      <p:ext uri="{BB962C8B-B14F-4D97-AF65-F5344CB8AC3E}">
        <p14:creationId xmlns:p14="http://schemas.microsoft.com/office/powerpoint/2010/main" val="1632786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SAMEN HET BESTE VOOR HET KIND</a:t>
            </a:r>
            <a:endParaRPr lang="nl-NL" dirty="0"/>
          </a:p>
        </p:txBody>
      </p:sp>
      <p:sp>
        <p:nvSpPr>
          <p:cNvPr id="3" name="Tijdelijke aanduiding voor inhoud 2"/>
          <p:cNvSpPr>
            <a:spLocks noGrp="1"/>
          </p:cNvSpPr>
          <p:nvPr>
            <p:ph idx="1"/>
          </p:nvPr>
        </p:nvSpPr>
        <p:spPr>
          <a:xfrm>
            <a:off x="684212" y="360218"/>
            <a:ext cx="8534400" cy="4127115"/>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nl-NL" b="1" dirty="0" smtClean="0"/>
              <a:t>PARTNERS ZIJN GELIJKWAARDIG</a:t>
            </a:r>
            <a:r>
              <a:rPr lang="nl-NL" dirty="0" smtClean="0"/>
              <a:t>;</a:t>
            </a:r>
          </a:p>
          <a:p>
            <a:pPr marL="0" marR="0" lvl="0" indent="0" defTabSz="914400" eaLnBrk="1" fontAlgn="auto" latinLnBrk="0" hangingPunct="1">
              <a:lnSpc>
                <a:spcPct val="100000"/>
              </a:lnSpc>
              <a:spcBef>
                <a:spcPts val="0"/>
              </a:spcBef>
              <a:spcAft>
                <a:spcPts val="0"/>
              </a:spcAft>
              <a:buClrTx/>
              <a:buSzTx/>
              <a:buFontTx/>
              <a:buNone/>
              <a:tabLst/>
              <a:defRPr/>
            </a:pPr>
            <a:endParaRPr lang="nl-NL" dirty="0" smtClean="0"/>
          </a:p>
          <a:p>
            <a:pPr marR="0" lvl="0" defTabSz="914400" eaLnBrk="1" fontAlgn="auto" latinLnBrk="0" hangingPunct="1">
              <a:lnSpc>
                <a:spcPct val="100000"/>
              </a:lnSpc>
              <a:spcBef>
                <a:spcPts val="0"/>
              </a:spcBef>
              <a:spcAft>
                <a:spcPts val="0"/>
              </a:spcAft>
              <a:buClrTx/>
              <a:buSzTx/>
              <a:buFontTx/>
              <a:buChar char="-"/>
              <a:tabLst/>
              <a:defRPr/>
            </a:pPr>
            <a:r>
              <a:rPr lang="nl-NL" dirty="0" smtClean="0"/>
              <a:t>DE OUDERS KENNEN HET KIND IN VERSCHILLENDE LEEFTIJDSFASEN, IN  VERSCHILLENDE SITUATIES. KENNEN DE TALENTEN EN BEPERKINGEN VAN HET KIND.</a:t>
            </a:r>
          </a:p>
          <a:p>
            <a:pPr marL="0" marR="0" lvl="0" indent="0" defTabSz="914400" eaLnBrk="1" fontAlgn="auto" latinLnBrk="0" hangingPunct="1">
              <a:lnSpc>
                <a:spcPct val="100000"/>
              </a:lnSpc>
              <a:spcBef>
                <a:spcPts val="0"/>
              </a:spcBef>
              <a:spcAft>
                <a:spcPts val="0"/>
              </a:spcAft>
              <a:buClrTx/>
              <a:buSzTx/>
              <a:buNone/>
              <a:tabLst/>
              <a:defRPr/>
            </a:pPr>
            <a:endParaRPr lang="nl-NL" dirty="0" smtClean="0"/>
          </a:p>
          <a:p>
            <a:pPr marR="0" lvl="0" defTabSz="914400" eaLnBrk="1" fontAlgn="auto" latinLnBrk="0" hangingPunct="1">
              <a:lnSpc>
                <a:spcPct val="100000"/>
              </a:lnSpc>
              <a:spcBef>
                <a:spcPts val="0"/>
              </a:spcBef>
              <a:spcAft>
                <a:spcPts val="0"/>
              </a:spcAft>
              <a:buClrTx/>
              <a:buSzTx/>
              <a:buFontTx/>
              <a:buChar char="-"/>
              <a:tabLst/>
              <a:defRPr/>
            </a:pPr>
            <a:r>
              <a:rPr lang="nl-NL" dirty="0" smtClean="0"/>
              <a:t>HET KIND IS OOK PARTNER EN KENT ZIJN/HAAR WENSEN, AMBITIES  EN VERWACHTINGEN T.A.V. HET VERVOLGONDERWIJS.</a:t>
            </a:r>
          </a:p>
          <a:p>
            <a:pPr marL="0" marR="0" lvl="0" indent="0" defTabSz="914400" eaLnBrk="1" fontAlgn="auto" latinLnBrk="0" hangingPunct="1">
              <a:lnSpc>
                <a:spcPct val="100000"/>
              </a:lnSpc>
              <a:spcBef>
                <a:spcPts val="0"/>
              </a:spcBef>
              <a:spcAft>
                <a:spcPts val="0"/>
              </a:spcAft>
              <a:buClrTx/>
              <a:buSzTx/>
              <a:buNone/>
              <a:tabLst/>
              <a:defRPr/>
            </a:pPr>
            <a:endParaRPr lang="nl-NL" dirty="0" smtClean="0"/>
          </a:p>
          <a:p>
            <a:pPr marR="0" lvl="0" defTabSz="914400" eaLnBrk="1" fontAlgn="auto" latinLnBrk="0" hangingPunct="1">
              <a:lnSpc>
                <a:spcPct val="100000"/>
              </a:lnSpc>
              <a:spcBef>
                <a:spcPts val="0"/>
              </a:spcBef>
              <a:spcAft>
                <a:spcPts val="0"/>
              </a:spcAft>
              <a:buClrTx/>
              <a:buSzTx/>
              <a:buFontTx/>
              <a:buChar char="-"/>
              <a:tabLst/>
              <a:defRPr/>
            </a:pPr>
            <a:r>
              <a:rPr lang="nl-NL" dirty="0" smtClean="0"/>
              <a:t>DE LERAAR HEEFT SPECIFIEKE KENNIS OVER HOE HET KIND LEERT, HET GEDRAG EN WERKHOUDING VAN HET KIND, DE LEERPRESTATIES VAN HET KIND.</a:t>
            </a:r>
          </a:p>
          <a:p>
            <a:pPr marL="0" marR="0" lvl="0" indent="0" defTabSz="914400" eaLnBrk="1" fontAlgn="auto" latinLnBrk="0" hangingPunct="1">
              <a:lnSpc>
                <a:spcPct val="100000"/>
              </a:lnSpc>
              <a:spcBef>
                <a:spcPts val="0"/>
              </a:spcBef>
              <a:spcAft>
                <a:spcPts val="0"/>
              </a:spcAft>
              <a:buClrTx/>
              <a:buSzTx/>
              <a:buNone/>
              <a:tabLst/>
              <a:defRPr/>
            </a:pPr>
            <a:endParaRPr lang="nl-NL" dirty="0"/>
          </a:p>
          <a:p>
            <a:pPr marL="0" marR="0" lvl="0" indent="0" defTabSz="914400" eaLnBrk="1" fontAlgn="auto" latinLnBrk="0" hangingPunct="1">
              <a:lnSpc>
                <a:spcPct val="100000"/>
              </a:lnSpc>
              <a:spcBef>
                <a:spcPts val="0"/>
              </a:spcBef>
              <a:spcAft>
                <a:spcPts val="0"/>
              </a:spcAft>
              <a:buClrTx/>
              <a:buSzTx/>
              <a:buNone/>
              <a:tabLst/>
              <a:defRPr/>
            </a:pPr>
            <a:endParaRPr lang="nl-NL" dirty="0" smtClean="0"/>
          </a:p>
          <a:p>
            <a:pPr marL="0" marR="0" lvl="0" indent="0" defTabSz="914400" eaLnBrk="1" fontAlgn="auto" latinLnBrk="0" hangingPunct="1">
              <a:lnSpc>
                <a:spcPct val="100000"/>
              </a:lnSpc>
              <a:spcBef>
                <a:spcPts val="0"/>
              </a:spcBef>
              <a:spcAft>
                <a:spcPts val="0"/>
              </a:spcAft>
              <a:buClrTx/>
              <a:buSzTx/>
              <a:buNone/>
              <a:tabLst/>
              <a:defRPr/>
            </a:pPr>
            <a:endParaRPr lang="nl-NL" dirty="0"/>
          </a:p>
          <a:p>
            <a:pPr marL="0" marR="0" lvl="0" indent="0" defTabSz="914400" eaLnBrk="1" fontAlgn="auto" latinLnBrk="0" hangingPunct="1">
              <a:lnSpc>
                <a:spcPct val="100000"/>
              </a:lnSpc>
              <a:spcBef>
                <a:spcPts val="0"/>
              </a:spcBef>
              <a:spcAft>
                <a:spcPts val="0"/>
              </a:spcAft>
              <a:buClrTx/>
              <a:buSzTx/>
              <a:buNone/>
              <a:tabLst/>
              <a:defRPr/>
            </a:pPr>
            <a:endParaRPr lang="nl-NL" dirty="0" smtClean="0"/>
          </a:p>
        </p:txBody>
      </p:sp>
    </p:spTree>
    <p:extLst>
      <p:ext uri="{BB962C8B-B14F-4D97-AF65-F5344CB8AC3E}">
        <p14:creationId xmlns:p14="http://schemas.microsoft.com/office/powerpoint/2010/main" val="2623826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DIALOOG</a:t>
            </a:r>
            <a:endParaRPr lang="nl-NL" dirty="0"/>
          </a:p>
        </p:txBody>
      </p:sp>
      <p:sp>
        <p:nvSpPr>
          <p:cNvPr id="3" name="Tijdelijke aanduiding voor inhoud 2"/>
          <p:cNvSpPr>
            <a:spLocks noGrp="1"/>
          </p:cNvSpPr>
          <p:nvPr>
            <p:ph idx="1"/>
          </p:nvPr>
        </p:nvSpPr>
        <p:spPr/>
        <p:txBody>
          <a:bodyPr>
            <a:noAutofit/>
          </a:bodyPr>
          <a:lstStyle/>
          <a:p>
            <a:r>
              <a:rPr lang="nl-NL" dirty="0" smtClean="0"/>
              <a:t>DE PARTNERS:  OUDERS, KIND EN LERAAR “ </a:t>
            </a:r>
            <a:r>
              <a:rPr lang="nl-NL" b="1" dirty="0" smtClean="0"/>
              <a:t>DENKEN SAMEN OP</a:t>
            </a:r>
            <a:r>
              <a:rPr lang="nl-NL" dirty="0" smtClean="0"/>
              <a:t>”.</a:t>
            </a:r>
          </a:p>
          <a:p>
            <a:pPr marL="0" indent="0">
              <a:buNone/>
            </a:pPr>
            <a:endParaRPr lang="nl-NL" dirty="0" smtClean="0"/>
          </a:p>
          <a:p>
            <a:r>
              <a:rPr lang="nl-NL" dirty="0" smtClean="0"/>
              <a:t>WEDERZIJDS INFORMATIE, WENSEN, AMBITIES, MOGELIJKHEDEN, </a:t>
            </a:r>
            <a:r>
              <a:rPr lang="nl-NL" b="1" dirty="0" smtClean="0"/>
              <a:t>UITWISSELEN</a:t>
            </a:r>
            <a:r>
              <a:rPr lang="nl-NL" dirty="0" smtClean="0"/>
              <a:t> EN ZO KOMEN TOT EEN ADVIES.</a:t>
            </a:r>
          </a:p>
          <a:p>
            <a:pPr marL="0" indent="0">
              <a:buNone/>
            </a:pPr>
            <a:endParaRPr lang="nl-NL" dirty="0" smtClean="0"/>
          </a:p>
          <a:p>
            <a:r>
              <a:rPr lang="nl-NL" b="1" dirty="0" smtClean="0"/>
              <a:t>DIALOOG</a:t>
            </a:r>
            <a:r>
              <a:rPr lang="nl-NL" dirty="0" smtClean="0"/>
              <a:t>; OPEN STAAN VOOR ELKAAR, LUISTEREN, OM TOELICHTING VRAGEN, HET PERSPECTIEF VAN DE ANDER WILLEN NEMEN.</a:t>
            </a:r>
          </a:p>
          <a:p>
            <a:endParaRPr lang="nl-NL" dirty="0"/>
          </a:p>
          <a:p>
            <a:r>
              <a:rPr lang="nl-NL" dirty="0" smtClean="0"/>
              <a:t>MEE BEGINNEN IN </a:t>
            </a:r>
            <a:r>
              <a:rPr lang="nl-NL" b="1" dirty="0" smtClean="0"/>
              <a:t>GROEP 7</a:t>
            </a:r>
            <a:r>
              <a:rPr lang="nl-NL" dirty="0" smtClean="0"/>
              <a:t>.</a:t>
            </a:r>
            <a:endParaRPr lang="nl-NL" dirty="0"/>
          </a:p>
        </p:txBody>
      </p:sp>
    </p:spTree>
    <p:extLst>
      <p:ext uri="{BB962C8B-B14F-4D97-AF65-F5344CB8AC3E}">
        <p14:creationId xmlns:p14="http://schemas.microsoft.com/office/powerpoint/2010/main" val="5679004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GESPREKKEN: CONTACT, VERTROUWEN EN VERBONDENHEID Creëren. EFFICIENT EN OP MAAT WERKEN. </a:t>
            </a:r>
            <a:endParaRPr lang="nl-NL" dirty="0"/>
          </a:p>
        </p:txBody>
      </p:sp>
      <p:sp>
        <p:nvSpPr>
          <p:cNvPr id="3" name="Tijdelijke aanduiding voor inhoud 2"/>
          <p:cNvSpPr>
            <a:spLocks noGrp="1"/>
          </p:cNvSpPr>
          <p:nvPr>
            <p:ph idx="1"/>
          </p:nvPr>
        </p:nvSpPr>
        <p:spPr>
          <a:xfrm>
            <a:off x="684212" y="914400"/>
            <a:ext cx="8534400" cy="3386667"/>
          </a:xfrm>
        </p:spPr>
        <p:txBody>
          <a:bodyPr>
            <a:normAutofit fontScale="85000" lnSpcReduction="10000"/>
          </a:bodyPr>
          <a:lstStyle/>
          <a:p>
            <a:pPr marL="0" indent="0">
              <a:buNone/>
            </a:pPr>
            <a:r>
              <a:rPr lang="nl-NL" b="1" dirty="0" smtClean="0"/>
              <a:t>STARTGESPREK</a:t>
            </a:r>
          </a:p>
          <a:p>
            <a:r>
              <a:rPr lang="nl-NL" dirty="0" smtClean="0"/>
              <a:t>INDIVIDUEEL STARTGESPREK TUSSEN OUDERS, KIND EN LERAAR. ONDERWERPEN VAN GESPREK ZIJN DE VERWACHTINGEN EN WENSEN VAN HET KIND OVER WAT HET WIL BEREIKEN, DE KANSEN DIE DE LERAAR ZIET, DE AMBITIES VAN DE OUDERS. DOEL IS SAMENWERKEN OM  GEMEENSCHAPPELIJKE DOELEN VAST TE STELLEN EN HIERAAN SAMEN TE WERKEN. AFSPRAKEN MAKEN. </a:t>
            </a:r>
            <a:endParaRPr lang="nl-NL" dirty="0"/>
          </a:p>
          <a:p>
            <a:pPr marL="0" indent="0">
              <a:buNone/>
            </a:pPr>
            <a:r>
              <a:rPr lang="nl-NL" b="1" dirty="0" smtClean="0"/>
              <a:t>INDIVIDUEEL GESPREKSARRANGEMENT</a:t>
            </a:r>
          </a:p>
          <a:p>
            <a:r>
              <a:rPr lang="nl-NL" dirty="0" smtClean="0"/>
              <a:t>SPREEK CONTACTMOMENTEN AF OP BASIS VAN DE ONTWIKKELINGSBEHOEFTEN VAN HET KIND. VARIANTEN: TWEE KEER PER JAAR SPARREN; VAKER EEN GESPREKJE; HUISBEZOEK; TIJDELIJK INTENSIEF CONTACT; CONTACT OP BEPAALDE MOMENTEN BIJV. RAPPORT, TOETS</a:t>
            </a:r>
            <a:r>
              <a:rPr lang="nl-NL" sz="1800" dirty="0" smtClean="0"/>
              <a:t>.</a:t>
            </a:r>
          </a:p>
          <a:p>
            <a:endParaRPr lang="nl-NL" b="1" dirty="0" smtClean="0"/>
          </a:p>
          <a:p>
            <a:endParaRPr lang="nl-NL" b="1" dirty="0" smtClean="0"/>
          </a:p>
          <a:p>
            <a:endParaRPr lang="nl-NL" b="1" dirty="0"/>
          </a:p>
        </p:txBody>
      </p:sp>
    </p:spTree>
    <p:extLst>
      <p:ext uri="{BB962C8B-B14F-4D97-AF65-F5344CB8AC3E}">
        <p14:creationId xmlns:p14="http://schemas.microsoft.com/office/powerpoint/2010/main" val="929892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4212" y="5153890"/>
            <a:ext cx="8534400" cy="840509"/>
          </a:xfrm>
        </p:spPr>
        <p:txBody>
          <a:bodyPr/>
          <a:lstStyle/>
          <a:p>
            <a:r>
              <a:rPr lang="nl-NL" dirty="0" smtClean="0"/>
              <a:t>DIVERSITEIT</a:t>
            </a:r>
            <a:endParaRPr lang="nl-NL" dirty="0"/>
          </a:p>
        </p:txBody>
      </p:sp>
      <p:sp>
        <p:nvSpPr>
          <p:cNvPr id="3" name="Tijdelijke aanduiding voor inhoud 2"/>
          <p:cNvSpPr>
            <a:spLocks noGrp="1"/>
          </p:cNvSpPr>
          <p:nvPr>
            <p:ph idx="1"/>
          </p:nvPr>
        </p:nvSpPr>
        <p:spPr>
          <a:xfrm>
            <a:off x="684212" y="595744"/>
            <a:ext cx="8534400" cy="4558146"/>
          </a:xfrm>
        </p:spPr>
        <p:txBody>
          <a:bodyPr>
            <a:normAutofit fontScale="32500" lnSpcReduction="20000"/>
          </a:bodyPr>
          <a:lstStyle/>
          <a:p>
            <a:pPr marL="0" indent="0">
              <a:buNone/>
            </a:pPr>
            <a:r>
              <a:rPr lang="nl-NL" sz="5500" b="1" dirty="0" smtClean="0"/>
              <a:t>BASALE ASPECTEN VAN COMMUNICATIE</a:t>
            </a:r>
            <a:r>
              <a:rPr lang="nl-NL" sz="4500" dirty="0" smtClean="0"/>
              <a:t>; VERTROUWEN, RESPECT, EMPATHIE</a:t>
            </a:r>
            <a:r>
              <a:rPr lang="nl-NL" sz="3800" dirty="0" smtClean="0"/>
              <a:t>.</a:t>
            </a:r>
          </a:p>
          <a:p>
            <a:pPr marL="0" indent="0">
              <a:buNone/>
            </a:pPr>
            <a:endParaRPr lang="nl-NL" sz="3800" dirty="0" smtClean="0"/>
          </a:p>
          <a:p>
            <a:r>
              <a:rPr lang="nl-NL" sz="5500" b="1" dirty="0" smtClean="0"/>
              <a:t>BELEMMERINGEN</a:t>
            </a:r>
            <a:r>
              <a:rPr lang="nl-NL" sz="4500" dirty="0" smtClean="0"/>
              <a:t> </a:t>
            </a:r>
          </a:p>
          <a:p>
            <a:pPr>
              <a:buFontTx/>
              <a:buChar char="-"/>
            </a:pPr>
            <a:r>
              <a:rPr lang="nl-NL" sz="5500" b="1" dirty="0" smtClean="0"/>
              <a:t>TAAL</a:t>
            </a:r>
            <a:r>
              <a:rPr lang="nl-NL" sz="4500" dirty="0" smtClean="0"/>
              <a:t>. VAKTAAL, OPLEIDINGSNIVEAU, NEDERLANDS ALS 2</a:t>
            </a:r>
            <a:r>
              <a:rPr lang="nl-NL" sz="4500" baseline="30000" dirty="0" smtClean="0"/>
              <a:t>E</a:t>
            </a:r>
            <a:r>
              <a:rPr lang="nl-NL" sz="4500" dirty="0" smtClean="0"/>
              <a:t> TAAL VAN DE OUDERS.</a:t>
            </a:r>
          </a:p>
          <a:p>
            <a:pPr>
              <a:buFontTx/>
              <a:buChar char="-"/>
            </a:pPr>
            <a:r>
              <a:rPr lang="nl-NL" sz="5500" b="1" dirty="0" smtClean="0"/>
              <a:t>FRUSTRATIE</a:t>
            </a:r>
            <a:r>
              <a:rPr lang="nl-NL" sz="5500" dirty="0" smtClean="0"/>
              <a:t> </a:t>
            </a:r>
            <a:r>
              <a:rPr lang="nl-NL" sz="4500" dirty="0" smtClean="0"/>
              <a:t>DOOR ONZEKERHEID OVER WAT HET BESTE IS VOOR HET KIND. DOOR HET GEVOEL NIET GEHOORD TE WORDEN. DOOR MISVERSTANDEN</a:t>
            </a:r>
            <a:r>
              <a:rPr lang="nl-NL" sz="3800" dirty="0" smtClean="0"/>
              <a:t>.</a:t>
            </a:r>
          </a:p>
          <a:p>
            <a:pPr marL="0" indent="0">
              <a:buNone/>
            </a:pPr>
            <a:r>
              <a:rPr lang="nl-NL" sz="3800" dirty="0"/>
              <a:t> </a:t>
            </a:r>
            <a:endParaRPr lang="nl-NL" sz="3800" dirty="0" smtClean="0"/>
          </a:p>
          <a:p>
            <a:pPr marL="0" indent="0">
              <a:buNone/>
            </a:pPr>
            <a:r>
              <a:rPr lang="nl-NL" sz="3800" b="1" dirty="0" smtClean="0"/>
              <a:t>    </a:t>
            </a:r>
            <a:r>
              <a:rPr lang="nl-NL" sz="5500" b="1" dirty="0" smtClean="0"/>
              <a:t>PROFESSIONELE VERANTWOORDELIJKHEID VAN DE LERAAR </a:t>
            </a:r>
            <a:r>
              <a:rPr lang="nl-NL" sz="4500" dirty="0" smtClean="0"/>
              <a:t>VOOR</a:t>
            </a:r>
          </a:p>
          <a:p>
            <a:pPr marL="0" indent="0">
              <a:buNone/>
            </a:pPr>
            <a:r>
              <a:rPr lang="nl-NL" sz="3800" dirty="0"/>
              <a:t> </a:t>
            </a:r>
            <a:r>
              <a:rPr lang="nl-NL" sz="3800" dirty="0" smtClean="0"/>
              <a:t>    </a:t>
            </a:r>
            <a:r>
              <a:rPr lang="nl-NL" sz="4500" dirty="0" smtClean="0"/>
              <a:t>CONSTRUCTIEVE COMMUNICATIE. </a:t>
            </a:r>
          </a:p>
          <a:p>
            <a:pPr>
              <a:buFontTx/>
              <a:buChar char="-"/>
            </a:pPr>
            <a:r>
              <a:rPr lang="nl-NL" sz="4500" dirty="0" smtClean="0"/>
              <a:t>REFELCTEER OP JE STIJL VAN COMMUNICEREN. ONTWIKKEL “GEREEDSCHAP”.</a:t>
            </a:r>
          </a:p>
          <a:p>
            <a:pPr>
              <a:buFontTx/>
              <a:buChar char="-"/>
            </a:pPr>
            <a:r>
              <a:rPr lang="nl-NL" sz="4500" dirty="0" smtClean="0"/>
              <a:t>VRAAG EEN COLLEGA, DE IB-ER, HET GESPREK MEE VOOR TE BEREIDEN EN/OF ERBIJ TE ZIJN.</a:t>
            </a:r>
          </a:p>
          <a:p>
            <a:pPr>
              <a:buFontTx/>
              <a:buChar char="-"/>
            </a:pPr>
            <a:r>
              <a:rPr lang="nl-NL" sz="4500" dirty="0" smtClean="0"/>
              <a:t>DUO’S: VERDEEL DE OUDERS . VOER SAMEN HET GESPREK.</a:t>
            </a:r>
          </a:p>
          <a:p>
            <a:pPr>
              <a:buFontTx/>
              <a:buChar char="-"/>
            </a:pPr>
            <a:endParaRPr lang="nl-NL" sz="1600" dirty="0" smtClean="0"/>
          </a:p>
          <a:p>
            <a:endParaRPr lang="nl-NL" sz="1600" dirty="0"/>
          </a:p>
        </p:txBody>
      </p:sp>
    </p:spTree>
    <p:extLst>
      <p:ext uri="{BB962C8B-B14F-4D97-AF65-F5344CB8AC3E}">
        <p14:creationId xmlns:p14="http://schemas.microsoft.com/office/powerpoint/2010/main" val="825580528"/>
      </p:ext>
    </p:extLst>
  </p:cSld>
  <p:clrMapOvr>
    <a:masterClrMapping/>
  </p:clrMapOvr>
  <p:timing>
    <p:tnLst>
      <p:par>
        <p:cTn id="1" dur="indefinite" restart="never" nodeType="tmRoot"/>
      </p:par>
    </p:tnLst>
  </p:timing>
</p:sld>
</file>

<file path=ppt/theme/theme1.xml><?xml version="1.0" encoding="utf-8"?>
<a:theme xmlns:a="http://schemas.openxmlformats.org/drawingml/2006/main" name="Segment">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Segment</Template>
  <TotalTime>86</TotalTime>
  <Words>362</Words>
  <Application>Microsoft Office PowerPoint</Application>
  <PresentationFormat>Aangepast</PresentationFormat>
  <Paragraphs>42</Paragraphs>
  <Slides>5</Slides>
  <Notes>1</Notes>
  <HiddenSlides>0</HiddenSlides>
  <MMClips>0</MMClips>
  <ScaleCrop>false</ScaleCrop>
  <HeadingPairs>
    <vt:vector size="4" baseType="variant">
      <vt:variant>
        <vt:lpstr>Thema</vt:lpstr>
      </vt:variant>
      <vt:variant>
        <vt:i4>1</vt:i4>
      </vt:variant>
      <vt:variant>
        <vt:lpstr>Diatitels</vt:lpstr>
      </vt:variant>
      <vt:variant>
        <vt:i4>5</vt:i4>
      </vt:variant>
    </vt:vector>
  </HeadingPairs>
  <TitlesOfParts>
    <vt:vector size="6" baseType="lpstr">
      <vt:lpstr>Segment</vt:lpstr>
      <vt:lpstr>ADVISERING PO-VO  “ SCHOOL EN OUDERS:  PARTNER BIJ ADVISERING”</vt:lpstr>
      <vt:lpstr>SAMEN HET BESTE VOOR HET KIND</vt:lpstr>
      <vt:lpstr>DIALOOG</vt:lpstr>
      <vt:lpstr>GESPREKKEN: CONTACT, VERTROUWEN EN VERBONDENHEID Creëren. EFFICIENT EN OP MAAT WERKEN. </vt:lpstr>
      <vt:lpstr>DIVERSITEIT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ADVISERING PO-VO  “ SCHOOL EN OUDERS  PARTNER BIJ ADVISERING”</dc:title>
  <dc:creator>MCCM</dc:creator>
  <cp:lastModifiedBy>Ben</cp:lastModifiedBy>
  <cp:revision>13</cp:revision>
  <cp:lastPrinted>2016-11-02T12:17:02Z</cp:lastPrinted>
  <dcterms:created xsi:type="dcterms:W3CDTF">2016-10-10T12:22:34Z</dcterms:created>
  <dcterms:modified xsi:type="dcterms:W3CDTF">2016-11-04T09:40:16Z</dcterms:modified>
</cp:coreProperties>
</file>