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handoutMasterIdLst>
    <p:handoutMasterId r:id="rId34"/>
  </p:handoutMasterIdLst>
  <p:sldIdLst>
    <p:sldId id="256" r:id="rId6"/>
    <p:sldId id="302" r:id="rId7"/>
    <p:sldId id="303" r:id="rId8"/>
    <p:sldId id="305" r:id="rId9"/>
    <p:sldId id="306" r:id="rId10"/>
    <p:sldId id="307" r:id="rId11"/>
    <p:sldId id="308" r:id="rId12"/>
    <p:sldId id="309" r:id="rId13"/>
    <p:sldId id="375" r:id="rId14"/>
    <p:sldId id="376" r:id="rId15"/>
    <p:sldId id="377" r:id="rId16"/>
    <p:sldId id="378" r:id="rId17"/>
    <p:sldId id="384" r:id="rId18"/>
    <p:sldId id="379" r:id="rId19"/>
    <p:sldId id="382" r:id="rId20"/>
    <p:sldId id="381" r:id="rId21"/>
    <p:sldId id="385" r:id="rId22"/>
    <p:sldId id="386" r:id="rId23"/>
    <p:sldId id="388" r:id="rId24"/>
    <p:sldId id="389" r:id="rId25"/>
    <p:sldId id="390" r:id="rId26"/>
    <p:sldId id="391" r:id="rId27"/>
    <p:sldId id="392" r:id="rId28"/>
    <p:sldId id="393" r:id="rId29"/>
    <p:sldId id="394" r:id="rId30"/>
    <p:sldId id="395" r:id="rId31"/>
    <p:sldId id="398" r:id="rId32"/>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3" d="100"/>
          <a:sy n="53" d="100"/>
        </p:scale>
        <p:origin x="-1296" y="-19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101" d="100"/>
          <a:sy n="101" d="100"/>
        </p:scale>
        <p:origin x="-35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998737A-7995-4B74-B63A-80E0593C4CFC}" type="datetimeFigureOut">
              <a:rPr lang="nl-NL" smtClean="0"/>
              <a:t>2-11-2016</a:t>
            </a:fld>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B1A7392-2789-462C-8F1D-017BB83F83C8}" type="slidenum">
              <a:rPr lang="nl-NL" smtClean="0"/>
              <a:t>‹nr.›</a:t>
            </a:fld>
            <a:endParaRPr lang="nl-NL"/>
          </a:p>
        </p:txBody>
      </p:sp>
    </p:spTree>
    <p:extLst>
      <p:ext uri="{BB962C8B-B14F-4D97-AF65-F5344CB8AC3E}">
        <p14:creationId xmlns:p14="http://schemas.microsoft.com/office/powerpoint/2010/main" val="4010496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E894CF-CF29-460C-8820-A692FD564E29}" type="datetimeFigureOut">
              <a:rPr lang="nl-NL" smtClean="0"/>
              <a:t>2-11-2016</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D3654-9A79-4B47-9CF7-D6BAF450FCC7}" type="slidenum">
              <a:rPr lang="nl-NL" smtClean="0"/>
              <a:t>‹nr.›</a:t>
            </a:fld>
            <a:endParaRPr lang="nl-NL"/>
          </a:p>
        </p:txBody>
      </p:sp>
    </p:spTree>
    <p:extLst>
      <p:ext uri="{BB962C8B-B14F-4D97-AF65-F5344CB8AC3E}">
        <p14:creationId xmlns:p14="http://schemas.microsoft.com/office/powerpoint/2010/main" val="1177240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jdelijke aanduiding voor dia-afbeelding 1"/>
          <p:cNvSpPr>
            <a:spLocks noGrp="1" noRot="1" noChangeAspect="1" noTextEdit="1"/>
          </p:cNvSpPr>
          <p:nvPr>
            <p:ph type="sldImg"/>
          </p:nvPr>
        </p:nvSpPr>
        <p:spPr>
          <a:xfrm>
            <a:off x="1300163" y="803275"/>
            <a:ext cx="4257675" cy="3194050"/>
          </a:xfrm>
          <a:ln/>
        </p:spPr>
      </p:sp>
      <p:sp>
        <p:nvSpPr>
          <p:cNvPr id="76803" name="Tijdelijke aanduiding voor notities 2"/>
          <p:cNvSpPr>
            <a:spLocks noGrp="1"/>
          </p:cNvSpPr>
          <p:nvPr>
            <p:ph type="body" idx="1"/>
          </p:nvPr>
        </p:nvSpPr>
        <p:spPr>
          <a:xfrm>
            <a:off x="685145" y="4341916"/>
            <a:ext cx="5487711" cy="4116284"/>
          </a:xfrm>
          <a:noFill/>
          <a:ln>
            <a:solidFill>
              <a:srgbClr val="000000"/>
            </a:solidFill>
          </a:ln>
          <a:extLst>
            <a:ext uri="{909E8E84-426E-40DD-AFC4-6F175D3DCCD1}">
              <a14:hiddenFill xmlns:a14="http://schemas.microsoft.com/office/drawing/2010/main">
                <a:solidFill>
                  <a:srgbClr val="FFFFFF"/>
                </a:solidFill>
              </a14:hiddenFill>
            </a:ext>
          </a:extLst>
        </p:spPr>
        <p:txBody>
          <a:bodyPr lIns="92120" tIns="46060" rIns="92120" bIns="46060"/>
          <a:lstStyle/>
          <a:p>
            <a:pPr defTabSz="919163">
              <a:spcBef>
                <a:spcPct val="0"/>
              </a:spcBef>
            </a:pPr>
            <a:r>
              <a:rPr lang="nl-NL" altLang="nl-NL" smtClean="0">
                <a:ea typeface="MS PGothic" pitchFamily="34" charset="-128"/>
              </a:rPr>
              <a:t>Gelden integraal voor SBO en SO (m.u.v. mg en zmlk). Voor VSO nog vast te stellen in kader v. wetgeving kwaliteit. </a:t>
            </a:r>
          </a:p>
          <a:p>
            <a:pPr defTabSz="919163">
              <a:spcBef>
                <a:spcPct val="0"/>
              </a:spcBef>
            </a:pPr>
            <a:endParaRPr lang="nl-NL" altLang="nl-NL" smtClean="0">
              <a:ea typeface="MS PGothic" pitchFamily="34" charset="-128"/>
            </a:endParaRPr>
          </a:p>
        </p:txBody>
      </p:sp>
      <p:sp>
        <p:nvSpPr>
          <p:cNvPr id="76804" name="Tijdelijke aanduiding voor dianummer 3"/>
          <p:cNvSpPr txBox="1">
            <a:spLocks noGrp="1"/>
          </p:cNvSpPr>
          <p:nvPr/>
        </p:nvSpPr>
        <p:spPr bwMode="auto">
          <a:xfrm>
            <a:off x="3884670" y="8685316"/>
            <a:ext cx="29716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20" tIns="46060" rIns="92120" bIns="46060" anchor="b"/>
          <a:lstStyle>
            <a:lvl1pPr>
              <a:spcBef>
                <a:spcPct val="30000"/>
              </a:spcBef>
              <a:defRPr sz="1200">
                <a:solidFill>
                  <a:schemeClr val="tx1"/>
                </a:solidFill>
                <a:latin typeface="Times" charset="0"/>
                <a:ea typeface="Geneva" charset="-128"/>
              </a:defRPr>
            </a:lvl1pPr>
            <a:lvl2pPr marL="742950" indent="-285750">
              <a:spcBef>
                <a:spcPct val="30000"/>
              </a:spcBef>
              <a:defRPr sz="1200">
                <a:solidFill>
                  <a:schemeClr val="tx1"/>
                </a:solidFill>
                <a:latin typeface="Times" charset="0"/>
                <a:ea typeface="Geneva" charset="-128"/>
              </a:defRPr>
            </a:lvl2pPr>
            <a:lvl3pPr marL="1143000" indent="-228600">
              <a:spcBef>
                <a:spcPct val="30000"/>
              </a:spcBef>
              <a:defRPr sz="1200">
                <a:solidFill>
                  <a:schemeClr val="tx1"/>
                </a:solidFill>
                <a:latin typeface="Times" charset="0"/>
                <a:ea typeface="Geneva" charset="-128"/>
              </a:defRPr>
            </a:lvl3pPr>
            <a:lvl4pPr marL="1600200" indent="-228600">
              <a:spcBef>
                <a:spcPct val="30000"/>
              </a:spcBef>
              <a:defRPr sz="1200">
                <a:solidFill>
                  <a:schemeClr val="tx1"/>
                </a:solidFill>
                <a:latin typeface="Times" charset="0"/>
                <a:ea typeface="Geneva" charset="-128"/>
              </a:defRPr>
            </a:lvl4pPr>
            <a:lvl5pPr marL="2057400" indent="-228600">
              <a:spcBef>
                <a:spcPct val="30000"/>
              </a:spcBef>
              <a:defRPr sz="1200">
                <a:solidFill>
                  <a:schemeClr val="tx1"/>
                </a:solidFill>
                <a:latin typeface="Times" charset="0"/>
                <a:ea typeface="Geneva" charset="-128"/>
              </a:defRPr>
            </a:lvl5pPr>
            <a:lvl6pPr marL="2514600" indent="-228600" eaLnBrk="0" fontAlgn="base" hangingPunct="0">
              <a:spcBef>
                <a:spcPct val="30000"/>
              </a:spcBef>
              <a:spcAft>
                <a:spcPct val="0"/>
              </a:spcAft>
              <a:defRPr sz="1200">
                <a:solidFill>
                  <a:schemeClr val="tx1"/>
                </a:solidFill>
                <a:latin typeface="Times" charset="0"/>
                <a:ea typeface="Geneva" charset="-128"/>
              </a:defRPr>
            </a:lvl6pPr>
            <a:lvl7pPr marL="2971800" indent="-228600" eaLnBrk="0" fontAlgn="base" hangingPunct="0">
              <a:spcBef>
                <a:spcPct val="30000"/>
              </a:spcBef>
              <a:spcAft>
                <a:spcPct val="0"/>
              </a:spcAft>
              <a:defRPr sz="1200">
                <a:solidFill>
                  <a:schemeClr val="tx1"/>
                </a:solidFill>
                <a:latin typeface="Times" charset="0"/>
                <a:ea typeface="Geneva" charset="-128"/>
              </a:defRPr>
            </a:lvl7pPr>
            <a:lvl8pPr marL="3429000" indent="-228600" eaLnBrk="0" fontAlgn="base" hangingPunct="0">
              <a:spcBef>
                <a:spcPct val="30000"/>
              </a:spcBef>
              <a:spcAft>
                <a:spcPct val="0"/>
              </a:spcAft>
              <a:defRPr sz="1200">
                <a:solidFill>
                  <a:schemeClr val="tx1"/>
                </a:solidFill>
                <a:latin typeface="Times" charset="0"/>
                <a:ea typeface="Geneva" charset="-128"/>
              </a:defRPr>
            </a:lvl8pPr>
            <a:lvl9pPr marL="3886200" indent="-228600" eaLnBrk="0" fontAlgn="base" hangingPunct="0">
              <a:spcBef>
                <a:spcPct val="30000"/>
              </a:spcBef>
              <a:spcAft>
                <a:spcPct val="0"/>
              </a:spcAft>
              <a:defRPr sz="1200">
                <a:solidFill>
                  <a:schemeClr val="tx1"/>
                </a:solidFill>
                <a:latin typeface="Times" charset="0"/>
                <a:ea typeface="Geneva" charset="-128"/>
              </a:defRPr>
            </a:lvl9pPr>
          </a:lstStyle>
          <a:p>
            <a:pPr algn="r" eaLnBrk="1" hangingPunct="1">
              <a:spcBef>
                <a:spcPct val="0"/>
              </a:spcBef>
            </a:pPr>
            <a:fld id="{829E9A5D-9C9E-4BFA-A913-C84FB67AD867}" type="slidenum">
              <a:rPr lang="nl-NL" altLang="nl-NL">
                <a:latin typeface="Calibri" pitchFamily="34" charset="0"/>
                <a:ea typeface="MS PGothic" pitchFamily="34" charset="-128"/>
                <a:cs typeface="Arial" pitchFamily="34" charset="0"/>
              </a:rPr>
              <a:pPr algn="r" eaLnBrk="1" hangingPunct="1">
                <a:spcBef>
                  <a:spcPct val="0"/>
                </a:spcBef>
              </a:pPr>
              <a:t>2</a:t>
            </a:fld>
            <a:endParaRPr lang="nl-NL" altLang="nl-NL">
              <a:latin typeface="Calibri" pitchFamily="34" charset="0"/>
              <a:ea typeface="MS PGothic" pitchFamily="34" charset="-128"/>
              <a:cs typeface="Arial" pitchFamily="34" charset="0"/>
            </a:endParaRPr>
          </a:p>
        </p:txBody>
      </p:sp>
    </p:spTree>
    <p:extLst>
      <p:ext uri="{BB962C8B-B14F-4D97-AF65-F5344CB8AC3E}">
        <p14:creationId xmlns:p14="http://schemas.microsoft.com/office/powerpoint/2010/main" val="1988092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jdelijke aanduiding voor dia-afbeelding 1"/>
          <p:cNvSpPr>
            <a:spLocks noGrp="1" noRot="1" noChangeAspect="1" noTextEdit="1"/>
          </p:cNvSpPr>
          <p:nvPr>
            <p:ph type="sldImg"/>
          </p:nvPr>
        </p:nvSpPr>
        <p:spPr>
          <a:xfrm>
            <a:off x="1300163" y="803275"/>
            <a:ext cx="4257675" cy="3194050"/>
          </a:xfrm>
          <a:ln/>
        </p:spPr>
      </p:sp>
      <p:sp>
        <p:nvSpPr>
          <p:cNvPr id="78851"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Dit gaat goed</a:t>
            </a:r>
          </a:p>
        </p:txBody>
      </p:sp>
      <p:sp>
        <p:nvSpPr>
          <p:cNvPr id="78852"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75C1F143-86A3-46CD-B3AC-6AC0979C2C4B}" type="slidenum">
              <a:rPr lang="nl-NL" altLang="nl-NL"/>
              <a:pPr/>
              <a:t>4</a:t>
            </a:fld>
            <a:endParaRPr lang="nl-NL" altLang="nl-NL"/>
          </a:p>
        </p:txBody>
      </p:sp>
    </p:spTree>
    <p:extLst>
      <p:ext uri="{BB962C8B-B14F-4D97-AF65-F5344CB8AC3E}">
        <p14:creationId xmlns:p14="http://schemas.microsoft.com/office/powerpoint/2010/main" val="4074303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jdelijke aanduiding voor dia-afbeelding 1"/>
          <p:cNvSpPr>
            <a:spLocks noGrp="1" noRot="1" noChangeAspect="1" noTextEdit="1"/>
          </p:cNvSpPr>
          <p:nvPr>
            <p:ph type="sldImg"/>
          </p:nvPr>
        </p:nvSpPr>
        <p:spPr>
          <a:xfrm>
            <a:off x="1300163" y="803275"/>
            <a:ext cx="4257675" cy="3194050"/>
          </a:xfrm>
          <a:ln/>
        </p:spPr>
      </p:sp>
      <p:sp>
        <p:nvSpPr>
          <p:cNvPr id="79875"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Dit doen de betere goed, de slechtere niet</a:t>
            </a:r>
          </a:p>
        </p:txBody>
      </p:sp>
      <p:sp>
        <p:nvSpPr>
          <p:cNvPr id="79876"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17F66F1F-44E4-47B7-B1BA-5DF3E7AEACDD}" type="slidenum">
              <a:rPr lang="nl-NL" altLang="nl-NL"/>
              <a:pPr/>
              <a:t>5</a:t>
            </a:fld>
            <a:endParaRPr lang="nl-NL" altLang="nl-NL"/>
          </a:p>
        </p:txBody>
      </p:sp>
    </p:spTree>
    <p:extLst>
      <p:ext uri="{BB962C8B-B14F-4D97-AF65-F5344CB8AC3E}">
        <p14:creationId xmlns:p14="http://schemas.microsoft.com/office/powerpoint/2010/main" val="471680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jdelijke aanduiding voor dia-afbeelding 1"/>
          <p:cNvSpPr>
            <a:spLocks noGrp="1" noRot="1" noChangeAspect="1" noTextEdit="1"/>
          </p:cNvSpPr>
          <p:nvPr>
            <p:ph type="sldImg"/>
          </p:nvPr>
        </p:nvSpPr>
        <p:spPr>
          <a:xfrm>
            <a:off x="1300163" y="803275"/>
            <a:ext cx="4257675" cy="3194050"/>
          </a:xfrm>
          <a:ln/>
        </p:spPr>
      </p:sp>
      <p:sp>
        <p:nvSpPr>
          <p:cNvPr id="80899"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Dit doen ze onvoldoende</a:t>
            </a:r>
          </a:p>
        </p:txBody>
      </p:sp>
      <p:sp>
        <p:nvSpPr>
          <p:cNvPr id="80900"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D6F2C1FB-A0BA-4D1F-8C8A-45CF84917F17}" type="slidenum">
              <a:rPr lang="nl-NL" altLang="nl-NL"/>
              <a:pPr/>
              <a:t>6</a:t>
            </a:fld>
            <a:endParaRPr lang="nl-NL" altLang="nl-NL"/>
          </a:p>
        </p:txBody>
      </p:sp>
    </p:spTree>
    <p:extLst>
      <p:ext uri="{BB962C8B-B14F-4D97-AF65-F5344CB8AC3E}">
        <p14:creationId xmlns:p14="http://schemas.microsoft.com/office/powerpoint/2010/main" val="1881103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jdelijke aanduiding voor dia-afbeelding 1"/>
          <p:cNvSpPr>
            <a:spLocks noGrp="1" noRot="1" noChangeAspect="1" noTextEdit="1"/>
          </p:cNvSpPr>
          <p:nvPr>
            <p:ph type="sldImg"/>
          </p:nvPr>
        </p:nvSpPr>
        <p:spPr>
          <a:xfrm>
            <a:off x="1300163" y="803275"/>
            <a:ext cx="4257675" cy="3194050"/>
          </a:xfrm>
          <a:ln/>
        </p:spPr>
      </p:sp>
      <p:sp>
        <p:nvSpPr>
          <p:cNvPr id="81923"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Vergelijking tot eindexamen </a:t>
            </a:r>
          </a:p>
        </p:txBody>
      </p:sp>
      <p:sp>
        <p:nvSpPr>
          <p:cNvPr id="81924"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9084602B-5F58-4E58-9FCE-806F88A253EC}" type="slidenum">
              <a:rPr lang="nl-NL" altLang="nl-NL"/>
              <a:pPr/>
              <a:t>7</a:t>
            </a:fld>
            <a:endParaRPr lang="nl-NL" altLang="nl-NL"/>
          </a:p>
        </p:txBody>
      </p:sp>
    </p:spTree>
    <p:extLst>
      <p:ext uri="{BB962C8B-B14F-4D97-AF65-F5344CB8AC3E}">
        <p14:creationId xmlns:p14="http://schemas.microsoft.com/office/powerpoint/2010/main" val="1820489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defTabSz="935038">
              <a:defRPr sz="2400">
                <a:solidFill>
                  <a:schemeClr val="tx1"/>
                </a:solidFill>
                <a:latin typeface="Fontys Frutiger" pitchFamily="2" charset="0"/>
                <a:ea typeface="Geneva" charset="-128"/>
              </a:defRPr>
            </a:lvl1pPr>
            <a:lvl2pPr marL="728663" indent="-279400" defTabSz="935038">
              <a:defRPr sz="2400">
                <a:solidFill>
                  <a:schemeClr val="tx1"/>
                </a:solidFill>
                <a:latin typeface="Fontys Frutiger" pitchFamily="2" charset="0"/>
                <a:ea typeface="Geneva" charset="-128"/>
              </a:defRPr>
            </a:lvl2pPr>
            <a:lvl3pPr marL="1120775" indent="-223838" defTabSz="935038">
              <a:defRPr sz="2400">
                <a:solidFill>
                  <a:schemeClr val="tx1"/>
                </a:solidFill>
                <a:latin typeface="Fontys Frutiger" pitchFamily="2" charset="0"/>
                <a:ea typeface="Geneva" charset="-128"/>
              </a:defRPr>
            </a:lvl3pPr>
            <a:lvl4pPr marL="1570038" indent="-223838" defTabSz="935038">
              <a:defRPr sz="2400">
                <a:solidFill>
                  <a:schemeClr val="tx1"/>
                </a:solidFill>
                <a:latin typeface="Fontys Frutiger" pitchFamily="2" charset="0"/>
                <a:ea typeface="Geneva" charset="-128"/>
              </a:defRPr>
            </a:lvl4pPr>
            <a:lvl5pPr marL="2019300" indent="-223838" defTabSz="935038">
              <a:defRPr sz="2400">
                <a:solidFill>
                  <a:schemeClr val="tx1"/>
                </a:solidFill>
                <a:latin typeface="Fontys Frutiger" pitchFamily="2" charset="0"/>
                <a:ea typeface="Geneva" charset="-128"/>
              </a:defRPr>
            </a:lvl5pPr>
            <a:lvl6pPr marL="2476500" indent="-223838" defTabSz="935038" eaLnBrk="0" fontAlgn="base" hangingPunct="0">
              <a:spcBef>
                <a:spcPct val="0"/>
              </a:spcBef>
              <a:spcAft>
                <a:spcPct val="0"/>
              </a:spcAft>
              <a:defRPr sz="2400">
                <a:solidFill>
                  <a:schemeClr val="tx1"/>
                </a:solidFill>
                <a:latin typeface="Fontys Frutiger" pitchFamily="2" charset="0"/>
                <a:ea typeface="Geneva" charset="-128"/>
              </a:defRPr>
            </a:lvl6pPr>
            <a:lvl7pPr marL="2933700" indent="-223838" defTabSz="935038" eaLnBrk="0" fontAlgn="base" hangingPunct="0">
              <a:spcBef>
                <a:spcPct val="0"/>
              </a:spcBef>
              <a:spcAft>
                <a:spcPct val="0"/>
              </a:spcAft>
              <a:defRPr sz="2400">
                <a:solidFill>
                  <a:schemeClr val="tx1"/>
                </a:solidFill>
                <a:latin typeface="Fontys Frutiger" pitchFamily="2" charset="0"/>
                <a:ea typeface="Geneva" charset="-128"/>
              </a:defRPr>
            </a:lvl7pPr>
            <a:lvl8pPr marL="3390900" indent="-223838" defTabSz="935038" eaLnBrk="0" fontAlgn="base" hangingPunct="0">
              <a:spcBef>
                <a:spcPct val="0"/>
              </a:spcBef>
              <a:spcAft>
                <a:spcPct val="0"/>
              </a:spcAft>
              <a:defRPr sz="2400">
                <a:solidFill>
                  <a:schemeClr val="tx1"/>
                </a:solidFill>
                <a:latin typeface="Fontys Frutiger" pitchFamily="2" charset="0"/>
                <a:ea typeface="Geneva" charset="-128"/>
              </a:defRPr>
            </a:lvl8pPr>
            <a:lvl9pPr marL="3848100" indent="-223838" defTabSz="935038" eaLnBrk="0" fontAlgn="base" hangingPunct="0">
              <a:spcBef>
                <a:spcPct val="0"/>
              </a:spcBef>
              <a:spcAft>
                <a:spcPct val="0"/>
              </a:spcAft>
              <a:defRPr sz="2400">
                <a:solidFill>
                  <a:schemeClr val="tx1"/>
                </a:solidFill>
                <a:latin typeface="Fontys Frutiger" pitchFamily="2" charset="0"/>
                <a:ea typeface="Geneva" charset="-128"/>
              </a:defRPr>
            </a:lvl9pPr>
          </a:lstStyle>
          <a:p>
            <a:fld id="{FDC8C003-1861-41D3-BE30-5A6966515CDD}" type="slidenum">
              <a:rPr lang="en-US" altLang="nl-NL" sz="1200">
                <a:latin typeface="Arial" pitchFamily="34" charset="0"/>
                <a:ea typeface="Osaka"/>
                <a:cs typeface="Osaka"/>
              </a:rPr>
              <a:pPr/>
              <a:t>19</a:t>
            </a:fld>
            <a:endParaRPr lang="en-US" altLang="nl-NL" sz="1200">
              <a:latin typeface="Arial" pitchFamily="34" charset="0"/>
              <a:ea typeface="Osaka"/>
              <a:cs typeface="Osaka"/>
            </a:endParaRPr>
          </a:p>
        </p:txBody>
      </p:sp>
      <p:sp>
        <p:nvSpPr>
          <p:cNvPr id="86019" name="Rectangle 2"/>
          <p:cNvSpPr>
            <a:spLocks noGrp="1" noRot="1" noChangeAspect="1" noChangeArrowheads="1" noTextEdit="1"/>
          </p:cNvSpPr>
          <p:nvPr>
            <p:ph type="sldImg"/>
          </p:nvPr>
        </p:nvSpPr>
        <p:spPr>
          <a:xfrm>
            <a:off x="1300163" y="803275"/>
            <a:ext cx="4257675" cy="3194050"/>
          </a:xfrm>
          <a:ln/>
        </p:spPr>
      </p:sp>
      <p:sp>
        <p:nvSpPr>
          <p:cNvPr id="860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nl-NL" smtClean="0">
                <a:latin typeface="Arial" pitchFamily="34" charset="0"/>
              </a:rPr>
              <a:t>De referentieniveaus uit het referentiekader zijn ook voor leerlingen met specifieke onderwijsbehoeften het uitgangspunt. Er zijn echter leerlingen die, ondanks de inspanningen van de school, de referentieniveaus niet halen op het moment dat het van hen wordt verwacht. Dan kan het nodig zijn  om keuzes te maken. Bijvoorbeeld voor die leerlingen waarvoor een ontwikkelingsperspectief is vastgesteld en waar de school nu voor de vraag staat wat een passend aanbod is voor deze leerling. </a:t>
            </a:r>
          </a:p>
          <a:p>
            <a:pPr eaLnBrk="1" hangingPunct="1"/>
            <a:endParaRPr lang="nl-NL" altLang="nl-NL" smtClean="0">
              <a:latin typeface="Arial" pitchFamily="34" charset="0"/>
            </a:endParaRPr>
          </a:p>
        </p:txBody>
      </p:sp>
    </p:spTree>
    <p:extLst>
      <p:ext uri="{BB962C8B-B14F-4D97-AF65-F5344CB8AC3E}">
        <p14:creationId xmlns:p14="http://schemas.microsoft.com/office/powerpoint/2010/main" val="1066857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jdelijke aanduiding voor dia-afbeelding 1"/>
          <p:cNvSpPr>
            <a:spLocks noGrp="1" noRot="1" noChangeAspect="1" noTextEdit="1"/>
          </p:cNvSpPr>
          <p:nvPr>
            <p:ph type="sldImg"/>
          </p:nvPr>
        </p:nvSpPr>
        <p:spPr>
          <a:xfrm>
            <a:off x="1300163" y="803275"/>
            <a:ext cx="4257675" cy="3194050"/>
          </a:xfrm>
          <a:ln/>
        </p:spPr>
      </p:sp>
      <p:sp>
        <p:nvSpPr>
          <p:cNvPr id="88067"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mtClean="0">
                <a:latin typeface="Arial" pitchFamily="34" charset="0"/>
              </a:rPr>
              <a:t>Leerlingen die achterblijven bij de verwachtingen krijgen doorgaans eerst een intensief programma aangeboden dat ertoe zou moeten leiden dat de aansluiting bij de groep behouden blijft. Ook remedial teaching behoort tot de ingrediënten van een intensiever programma. </a:t>
            </a:r>
          </a:p>
          <a:p>
            <a:r>
              <a:rPr lang="nl-NL" altLang="nl-NL" smtClean="0">
                <a:latin typeface="Arial" pitchFamily="34" charset="0"/>
              </a:rPr>
              <a:t>Soms is de reden dat een leerling achterblijft het feit dat hij niet de juiste hulpmiddelen op het juiste moment krijgt aangeboden. En kan de leerling toch een stapje verder komen als het op het juiste moment de juiste hulpmiddelen (o.a. didactische hulpmiddelen, stappenplannen, aangepaste leeromgeving, specifieke materialen) aangeboden krijgt. Bij sommige leerlingen is het toch nodig om keuzes in aanbod (doelen) te maken om de leerling verder te helpen. De beschikbare hoeveelheid onderwijstijd afgezet tegen de vorderingen van de leerling noopt soms te het maken van keuzes. Functionaliteit van een doel voor de leerling, gezien zijn ontwikkelingsperspectief, is een belangrijk criterium om op een doel te focussen danwel een doel te schrappen. </a:t>
            </a:r>
          </a:p>
        </p:txBody>
      </p:sp>
      <p:sp>
        <p:nvSpPr>
          <p:cNvPr id="88068"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28663" indent="-279400">
              <a:defRPr sz="2400">
                <a:solidFill>
                  <a:schemeClr val="tx1"/>
                </a:solidFill>
                <a:latin typeface="Fontys Frutiger" pitchFamily="2" charset="0"/>
                <a:ea typeface="Geneva" charset="-128"/>
              </a:defRPr>
            </a:lvl2pPr>
            <a:lvl3pPr marL="1120775" indent="-223838">
              <a:defRPr sz="2400">
                <a:solidFill>
                  <a:schemeClr val="tx1"/>
                </a:solidFill>
                <a:latin typeface="Fontys Frutiger" pitchFamily="2" charset="0"/>
                <a:ea typeface="Geneva" charset="-128"/>
              </a:defRPr>
            </a:lvl3pPr>
            <a:lvl4pPr marL="1570038" indent="-223838">
              <a:defRPr sz="2400">
                <a:solidFill>
                  <a:schemeClr val="tx1"/>
                </a:solidFill>
                <a:latin typeface="Fontys Frutiger" pitchFamily="2" charset="0"/>
                <a:ea typeface="Geneva" charset="-128"/>
              </a:defRPr>
            </a:lvl4pPr>
            <a:lvl5pPr marL="2019300" indent="-223838">
              <a:defRPr sz="2400">
                <a:solidFill>
                  <a:schemeClr val="tx1"/>
                </a:solidFill>
                <a:latin typeface="Fontys Frutiger" pitchFamily="2" charset="0"/>
                <a:ea typeface="Geneva" charset="-128"/>
              </a:defRPr>
            </a:lvl5pPr>
            <a:lvl6pPr marL="2476500" indent="-223838" eaLnBrk="0" fontAlgn="base" hangingPunct="0">
              <a:spcBef>
                <a:spcPct val="0"/>
              </a:spcBef>
              <a:spcAft>
                <a:spcPct val="0"/>
              </a:spcAft>
              <a:defRPr sz="2400">
                <a:solidFill>
                  <a:schemeClr val="tx1"/>
                </a:solidFill>
                <a:latin typeface="Fontys Frutiger" pitchFamily="2" charset="0"/>
                <a:ea typeface="Geneva" charset="-128"/>
              </a:defRPr>
            </a:lvl6pPr>
            <a:lvl7pPr marL="2933700" indent="-223838" eaLnBrk="0" fontAlgn="base" hangingPunct="0">
              <a:spcBef>
                <a:spcPct val="0"/>
              </a:spcBef>
              <a:spcAft>
                <a:spcPct val="0"/>
              </a:spcAft>
              <a:defRPr sz="2400">
                <a:solidFill>
                  <a:schemeClr val="tx1"/>
                </a:solidFill>
                <a:latin typeface="Fontys Frutiger" pitchFamily="2" charset="0"/>
                <a:ea typeface="Geneva" charset="-128"/>
              </a:defRPr>
            </a:lvl7pPr>
            <a:lvl8pPr marL="3390900" indent="-223838" eaLnBrk="0" fontAlgn="base" hangingPunct="0">
              <a:spcBef>
                <a:spcPct val="0"/>
              </a:spcBef>
              <a:spcAft>
                <a:spcPct val="0"/>
              </a:spcAft>
              <a:defRPr sz="2400">
                <a:solidFill>
                  <a:schemeClr val="tx1"/>
                </a:solidFill>
                <a:latin typeface="Fontys Frutiger" pitchFamily="2" charset="0"/>
                <a:ea typeface="Geneva" charset="-128"/>
              </a:defRPr>
            </a:lvl8pPr>
            <a:lvl9pPr marL="3848100" indent="-223838" eaLnBrk="0" fontAlgn="base" hangingPunct="0">
              <a:spcBef>
                <a:spcPct val="0"/>
              </a:spcBef>
              <a:spcAft>
                <a:spcPct val="0"/>
              </a:spcAft>
              <a:defRPr sz="2400">
                <a:solidFill>
                  <a:schemeClr val="tx1"/>
                </a:solidFill>
                <a:latin typeface="Fontys Frutiger" pitchFamily="2" charset="0"/>
                <a:ea typeface="Geneva" charset="-128"/>
              </a:defRPr>
            </a:lvl9pPr>
          </a:lstStyle>
          <a:p>
            <a:fld id="{8AC12214-47BD-4FCE-B825-AF5390DB569E}" type="slidenum">
              <a:rPr lang="en-US" altLang="nl-NL" sz="1200">
                <a:latin typeface="Arial" pitchFamily="34" charset="0"/>
              </a:rPr>
              <a:pPr/>
              <a:t>21</a:t>
            </a:fld>
            <a:endParaRPr lang="en-US" altLang="nl-NL" sz="1200">
              <a:latin typeface="Arial" pitchFamily="34" charset="0"/>
            </a:endParaRPr>
          </a:p>
        </p:txBody>
      </p:sp>
    </p:spTree>
    <p:extLst>
      <p:ext uri="{BB962C8B-B14F-4D97-AF65-F5344CB8AC3E}">
        <p14:creationId xmlns:p14="http://schemas.microsoft.com/office/powerpoint/2010/main" val="1795664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3884670" y="8685316"/>
            <a:ext cx="29716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nchor="b"/>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algn="r" eaLnBrk="1" hangingPunct="1"/>
            <a:fld id="{9B31F775-F57F-4945-A803-E8948236AF21}" type="slidenum">
              <a:rPr lang="en-US" altLang="nl-NL" sz="1200">
                <a:latin typeface="Arial" pitchFamily="34" charset="0"/>
              </a:rPr>
              <a:pPr algn="r" eaLnBrk="1" hangingPunct="1"/>
              <a:t>22</a:t>
            </a:fld>
            <a:endParaRPr lang="en-US" altLang="nl-NL" sz="1200">
              <a:latin typeface="Arial" pitchFamily="34" charset="0"/>
            </a:endParaRPr>
          </a:p>
        </p:txBody>
      </p:sp>
      <p:sp>
        <p:nvSpPr>
          <p:cNvPr id="90115" name="Rectangle 2"/>
          <p:cNvSpPr>
            <a:spLocks noGrp="1" noRot="1" noChangeAspect="1" noChangeArrowheads="1" noTextEdit="1"/>
          </p:cNvSpPr>
          <p:nvPr>
            <p:ph type="sldImg"/>
          </p:nvPr>
        </p:nvSpPr>
        <p:spPr>
          <a:xfrm>
            <a:off x="1300163" y="803275"/>
            <a:ext cx="4257675" cy="3194050"/>
          </a:xfrm>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nl-NL" b="1" smtClean="0">
                <a:latin typeface="Arial" pitchFamily="34" charset="0"/>
              </a:rPr>
              <a:t>Twee groepen </a:t>
            </a:r>
          </a:p>
          <a:p>
            <a:pPr eaLnBrk="1" hangingPunct="1"/>
            <a:r>
              <a:rPr lang="nl-NL" altLang="nl-NL" smtClean="0">
                <a:latin typeface="Arial" pitchFamily="34" charset="0"/>
              </a:rPr>
              <a:t>Passende perspectieven maakt eerst onderscheid in twee groepen leerlingen:</a:t>
            </a:r>
          </a:p>
          <a:p>
            <a:pPr eaLnBrk="1" hangingPunct="1"/>
            <a:r>
              <a:rPr lang="nl-NL" altLang="nl-NL" smtClean="0">
                <a:latin typeface="Arial" pitchFamily="34" charset="0"/>
              </a:rPr>
              <a:t>Groep 1: leerlingen met (boven)gemiddelde cognitieve capaciteiten, maar met taal- of rekenproblemen door een specifieke beperking of stoornis. De leerlingen uit deze eerste groep hebben een uitstroomperspectief van vmbo-t of hoger. </a:t>
            </a:r>
          </a:p>
          <a:p>
            <a:pPr eaLnBrk="1" hangingPunct="1"/>
            <a:r>
              <a:rPr lang="nl-NL" altLang="nl-NL" smtClean="0">
                <a:latin typeface="Arial" pitchFamily="34" charset="0"/>
              </a:rPr>
              <a:t>Groep 2: leerlingen met lage(re) cognitieve capaciteiten. Daarnaast kunnen in deze tweede groep natuurlijk ook andere specifieke beperkingen voorkomen. Een deel van deze leerlingen kan naar de basis- of kaderberoepsgerichte leerweg in het vmbo (bb/kb), eventueel met leerwegondersteuning (lwoo). Andere leerlingen in deze groep stromen door naar het praktijkonderwijs of het uitstroomprofiel arbeid in het vso (vso arbeid). </a:t>
            </a:r>
          </a:p>
          <a:p>
            <a:pPr eaLnBrk="1" hangingPunct="1"/>
            <a:endParaRPr lang="nl-NL" altLang="nl-NL" b="1" smtClean="0">
              <a:latin typeface="Arial" pitchFamily="34" charset="0"/>
            </a:endParaRPr>
          </a:p>
          <a:p>
            <a:pPr eaLnBrk="1" hangingPunct="1"/>
            <a:r>
              <a:rPr lang="nl-NL" altLang="nl-NL" b="1" smtClean="0">
                <a:latin typeface="Arial" pitchFamily="34" charset="0"/>
              </a:rPr>
              <a:t>Leerroute 1:</a:t>
            </a:r>
            <a:endParaRPr lang="nl-NL" altLang="nl-NL" smtClean="0">
              <a:latin typeface="Arial" pitchFamily="34" charset="0"/>
            </a:endParaRPr>
          </a:p>
          <a:p>
            <a:pPr eaLnBrk="1" hangingPunct="1"/>
            <a:r>
              <a:rPr lang="nl-NL" altLang="nl-NL" smtClean="0">
                <a:latin typeface="Arial" pitchFamily="34" charset="0"/>
              </a:rPr>
              <a:t>Leerlingen met </a:t>
            </a:r>
            <a:r>
              <a:rPr lang="nl-NL" altLang="nl-NL" i="1" smtClean="0">
                <a:latin typeface="Arial" pitchFamily="34" charset="0"/>
              </a:rPr>
              <a:t>voldoende cognitieve capaciteiten</a:t>
            </a:r>
            <a:r>
              <a:rPr lang="nl-NL" altLang="nl-NL" smtClean="0">
                <a:latin typeface="Arial" pitchFamily="34" charset="0"/>
              </a:rPr>
              <a:t> met een specifieke beperking die in staat worden geacht met extra (didactische) inspanningen/aanpassingen/hulpmiddelen minimaal 1F te halen.</a:t>
            </a:r>
          </a:p>
          <a:p>
            <a:pPr eaLnBrk="1" hangingPunct="1"/>
            <a:endParaRPr lang="nl-NL" altLang="nl-NL" smtClean="0">
              <a:latin typeface="Arial" pitchFamily="34" charset="0"/>
            </a:endParaRPr>
          </a:p>
          <a:p>
            <a:pPr eaLnBrk="1" hangingPunct="1"/>
            <a:r>
              <a:rPr lang="nl-NL" altLang="nl-NL" smtClean="0">
                <a:latin typeface="Arial" pitchFamily="34" charset="0"/>
              </a:rPr>
              <a:t>Er is sprake van een discrepantie tussen de wenselijke en feitelijke situatie: leerlingen zouden gezien hun cognitieve mogelijkheden 1F of hoger moeten kunnen halen, maar halen het niet vanwege een beperking (bv fysiek of gedragsmatig) of stoornis (bv dyslexie, dyscalculie). </a:t>
            </a:r>
          </a:p>
          <a:p>
            <a:pPr eaLnBrk="1" hangingPunct="1"/>
            <a:endParaRPr lang="nl-NL" altLang="nl-NL" b="1" smtClean="0">
              <a:latin typeface="Arial" pitchFamily="34" charset="0"/>
            </a:endParaRPr>
          </a:p>
          <a:p>
            <a:pPr eaLnBrk="1" hangingPunct="1"/>
            <a:r>
              <a:rPr lang="nl-NL" altLang="nl-NL" b="1" smtClean="0">
                <a:latin typeface="Arial" pitchFamily="34" charset="0"/>
              </a:rPr>
              <a:t>Leerroute 2:</a:t>
            </a:r>
            <a:endParaRPr lang="nl-NL" altLang="nl-NL" smtClean="0">
              <a:latin typeface="Arial" pitchFamily="34" charset="0"/>
            </a:endParaRPr>
          </a:p>
          <a:p>
            <a:pPr eaLnBrk="1" hangingPunct="1"/>
            <a:r>
              <a:rPr lang="nl-NL" altLang="nl-NL" smtClean="0">
                <a:latin typeface="Arial" pitchFamily="34" charset="0"/>
              </a:rPr>
              <a:t>Leerlingen met minder cognitieve capaciteiten die 1F nog niet halen, maar die in staat worden geacht met extra (didactische) </a:t>
            </a:r>
          </a:p>
          <a:p>
            <a:pPr eaLnBrk="1" hangingPunct="1"/>
            <a:r>
              <a:rPr lang="nl-NL" altLang="nl-NL" smtClean="0">
                <a:latin typeface="Arial" pitchFamily="34" charset="0"/>
              </a:rPr>
              <a:t>inspanningen/aanpassingen/hulpmiddelen 1F alsnog te halen. In het PO/S(B)O focust Passende Perspectieven voor deze doelgroep op doelen die prioriteit hebben. Leerlingen kunnen doorgroeien in het vervolgonderwijs en halen daar alsnog 1F, bijvoorbeeld op 14-jarige leeftijd. </a:t>
            </a:r>
          </a:p>
          <a:p>
            <a:pPr eaLnBrk="1" hangingPunct="1"/>
            <a:endParaRPr lang="nl-NL" altLang="nl-NL" b="1" smtClean="0">
              <a:latin typeface="Arial" pitchFamily="34" charset="0"/>
            </a:endParaRPr>
          </a:p>
          <a:p>
            <a:pPr eaLnBrk="1" hangingPunct="1"/>
            <a:r>
              <a:rPr lang="nl-NL" altLang="nl-NL" b="1" smtClean="0">
                <a:latin typeface="Arial" pitchFamily="34" charset="0"/>
              </a:rPr>
              <a:t>Leerroute 3:</a:t>
            </a:r>
            <a:endParaRPr lang="nl-NL" altLang="nl-NL" smtClean="0">
              <a:latin typeface="Arial" pitchFamily="34" charset="0"/>
            </a:endParaRPr>
          </a:p>
          <a:p>
            <a:pPr eaLnBrk="1" hangingPunct="1"/>
            <a:r>
              <a:rPr lang="nl-NL" altLang="nl-NL" smtClean="0">
                <a:latin typeface="Arial" pitchFamily="34" charset="0"/>
              </a:rPr>
              <a:t>Leerlingen met minder cognitieve capaciteiten die 1F niet halen, maar die in staat worden geacht met extra (didactische) inspanningen/aanpassingen/</a:t>
            </a:r>
          </a:p>
          <a:p>
            <a:pPr eaLnBrk="1" hangingPunct="1"/>
            <a:r>
              <a:rPr lang="nl-NL" altLang="nl-NL" smtClean="0">
                <a:latin typeface="Arial" pitchFamily="34" charset="0"/>
              </a:rPr>
              <a:t>hulpmiddelen verder te komen dan nu het geval is. Ook deze leerlingen groeien door in het vervolgonderwijs, maar door de inhoudelijke keuzes die in het PO/S(B)O gemaakt zijn halen ze 1F op onderdelen niet. </a:t>
            </a:r>
          </a:p>
          <a:p>
            <a:pPr eaLnBrk="1" hangingPunct="1"/>
            <a:endParaRPr lang="nl-NL" altLang="nl-NL" smtClean="0">
              <a:latin typeface="Arial" pitchFamily="34" charset="0"/>
            </a:endParaRPr>
          </a:p>
        </p:txBody>
      </p:sp>
    </p:spTree>
    <p:extLst>
      <p:ext uri="{BB962C8B-B14F-4D97-AF65-F5344CB8AC3E}">
        <p14:creationId xmlns:p14="http://schemas.microsoft.com/office/powerpoint/2010/main" val="2529739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jdelijke aanduiding voor dia-afbeelding 1"/>
          <p:cNvSpPr>
            <a:spLocks noGrp="1" noRot="1" noChangeAspect="1" noTextEdit="1"/>
          </p:cNvSpPr>
          <p:nvPr>
            <p:ph type="sldImg"/>
          </p:nvPr>
        </p:nvSpPr>
        <p:spPr>
          <a:xfrm>
            <a:off x="1300163" y="803275"/>
            <a:ext cx="4257675" cy="3194050"/>
          </a:xfrm>
          <a:ln/>
        </p:spPr>
      </p:sp>
      <p:sp>
        <p:nvSpPr>
          <p:cNvPr id="97283"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Een leerroute bestaat uit een beschrijving van doelen gekoppeld aan benodigde taalvaardigheden, te weten: begrijpen, samenvatten, interpreteren, evalueren. Dit zijn vaardigheden in oplopende complexiteit. Doelen rondom evalueren zijn moeilijker dan die van samenvatten. </a:t>
            </a:r>
          </a:p>
          <a:p>
            <a:endParaRPr lang="nl-NL" altLang="nl-NL" smtClean="0"/>
          </a:p>
          <a:p>
            <a:r>
              <a:rPr lang="nl-NL" altLang="nl-NL" smtClean="0"/>
              <a:t>Een leerroute is opgedeeld in leerjaren. Ook dat onderscheid kent een opbouw: doelen in leerjaren groep 5/6 zijn moeilijker dan die uit andere leerjaren en borduren voort op doelen uit eerdere leerjaren (cumulatief). Vanaf groep 5/6 wordt meestal pas een leerroute gekozen en zijn vooral de doelen uit die leerjaren relevant. Maar het kan zijn dat de leerling vastloopt in die doelen, dan kan worden teruggegrepen op doelen uit eerdere leerjaren. </a:t>
            </a:r>
          </a:p>
          <a:p>
            <a:r>
              <a:rPr lang="nl-NL" altLang="nl-NL" smtClean="0"/>
              <a:t>Het is niet de bedoeling dat deze doelen uit eerdere leerjaren wordt gebruikt om leerlingen in de leerjaren 1-2, 3-4 te plaatsen in een leerroute. Deze leerlingen zijn nog te jong om in een leerroute te plaatsen, zij zullen nog veel baat hebben bij het reguliere aanbod om ze een stapje verder te helpen (uitzonderingen daargelaten). Vanaf groep 5/6 kan het plaatsen in een leerroute wel en is de informatie uit eerdere leerjaren van belang om daarop te kunnen teruggrijpen en om de doorgaande lijn in de opbouw van het domein te zien.</a:t>
            </a:r>
          </a:p>
        </p:txBody>
      </p:sp>
      <p:sp>
        <p:nvSpPr>
          <p:cNvPr id="97284"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27FE12CB-2F9B-40B8-B3F6-ADCF2207645F}" type="slidenum">
              <a:rPr lang="en-US" altLang="nl-NL"/>
              <a:pPr/>
              <a:t>24</a:t>
            </a:fld>
            <a:endParaRPr lang="en-US" altLang="nl-NL"/>
          </a:p>
        </p:txBody>
      </p:sp>
    </p:spTree>
    <p:extLst>
      <p:ext uri="{BB962C8B-B14F-4D97-AF65-F5344CB8AC3E}">
        <p14:creationId xmlns:p14="http://schemas.microsoft.com/office/powerpoint/2010/main" val="1723389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jdelijke aanduiding voor dia-afbeelding 1"/>
          <p:cNvSpPr>
            <a:spLocks noGrp="1" noRot="1" noChangeAspect="1" noTextEdit="1"/>
          </p:cNvSpPr>
          <p:nvPr>
            <p:ph type="sldImg"/>
          </p:nvPr>
        </p:nvSpPr>
        <p:spPr>
          <a:xfrm>
            <a:off x="1300163" y="803275"/>
            <a:ext cx="4257675" cy="3194050"/>
          </a:xfrm>
          <a:ln/>
        </p:spPr>
      </p:sp>
      <p:sp>
        <p:nvSpPr>
          <p:cNvPr id="98307"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Leerroute 2 streeft in principe naar 1F, met grotendeels dezelfde doelen. Het geeft daarbij een prioritering aan, door het onderscheid te maken naar dikgedrukte doelen en niet dikgedrukte doelen. Doelen die dikgedrukt zijn, moeten zeker beheerst worden en zullen dus als eerste gekozen kunnen worden om een passend onderwijsaanbod samen te stellen. Ook zijn de complexiteit van de doelen, contexten en soorten teksten verschillend met leerroute 1.</a:t>
            </a:r>
          </a:p>
        </p:txBody>
      </p:sp>
      <p:sp>
        <p:nvSpPr>
          <p:cNvPr id="98308"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320FB03E-B237-45D4-950A-FFA0523FD433}" type="slidenum">
              <a:rPr lang="en-US" altLang="nl-NL"/>
              <a:pPr/>
              <a:t>25</a:t>
            </a:fld>
            <a:endParaRPr lang="en-US" altLang="nl-NL"/>
          </a:p>
        </p:txBody>
      </p:sp>
    </p:spTree>
    <p:extLst>
      <p:ext uri="{BB962C8B-B14F-4D97-AF65-F5344CB8AC3E}">
        <p14:creationId xmlns:p14="http://schemas.microsoft.com/office/powerpoint/2010/main" val="418932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jdelijke aanduiding voor dia-afbeelding 1"/>
          <p:cNvSpPr>
            <a:spLocks noGrp="1" noRot="1" noChangeAspect="1" noTextEdit="1"/>
          </p:cNvSpPr>
          <p:nvPr>
            <p:ph type="sldImg"/>
          </p:nvPr>
        </p:nvSpPr>
        <p:spPr>
          <a:xfrm>
            <a:off x="1300163" y="803275"/>
            <a:ext cx="4257675" cy="3194050"/>
          </a:xfrm>
          <a:ln/>
        </p:spPr>
      </p:sp>
      <p:sp>
        <p:nvSpPr>
          <p:cNvPr id="99331"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nl-NL" smtClean="0"/>
              <a:t>Leerroute 3 streeft op onderdelen naar 1F. De doelen die een functionele waarde hebben, zijn overgenomen in deze leerroute. De meer cognitieve doelen zijn weggelaten. Het is van belang dat deze leerlingen, die zich voorbereiden op het praktijkonderwijs, vooral die doelen aangeboden krijgen waar zij in het vervolgonderwijs en in de maatschappij het meest aan hebben (functionele redzaamheid).</a:t>
            </a:r>
          </a:p>
        </p:txBody>
      </p:sp>
      <p:sp>
        <p:nvSpPr>
          <p:cNvPr id="99332" name="Tijdelijke aanduiding voor dianummer 3"/>
          <p:cNvSpPr>
            <a:spLocks noGrp="1"/>
          </p:cNvSpPr>
          <p:nvPr>
            <p:ph type="sldNum" sz="quarter" idx="4294967295"/>
          </p:nvPr>
        </p:nvSpPr>
        <p:spPr bwMode="auto">
          <a:xfrm>
            <a:off x="3884670" y="8685316"/>
            <a:ext cx="2971691"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7" tIns="44883" rIns="89767" bIns="44883"/>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fld id="{2BC64CDA-7762-446A-B8C2-D434FDBDFF4B}" type="slidenum">
              <a:rPr lang="en-US" altLang="nl-NL"/>
              <a:pPr/>
              <a:t>26</a:t>
            </a:fld>
            <a:endParaRPr lang="en-US" altLang="nl-NL"/>
          </a:p>
        </p:txBody>
      </p:sp>
    </p:spTree>
    <p:extLst>
      <p:ext uri="{BB962C8B-B14F-4D97-AF65-F5344CB8AC3E}">
        <p14:creationId xmlns:p14="http://schemas.microsoft.com/office/powerpoint/2010/main" val="982178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2668734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nl-NL"/>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225238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3189618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3315501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smtClean="0"/>
              <a:t>Klik om de stijl te bewerken</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3991100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nl-NL"/>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nl-NL"/>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1175316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nl-NL"/>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3436799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169037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259804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nl-NL"/>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2645933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52B002-1032-497A-A690-67428BD6A599}" type="datetimeFigureOut">
              <a:rPr lang="nl-NL" smtClean="0"/>
              <a:t>2-11-2016</a:t>
            </a:fld>
            <a:endParaRPr lang="nl-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149A4C-FF88-4BD5-9F00-E822CED6800F}" type="slidenum">
              <a:rPr lang="nl-NL" smtClean="0"/>
              <a:t>‹nr.›</a:t>
            </a:fld>
            <a:endParaRPr lang="nl-NL"/>
          </a:p>
        </p:txBody>
      </p:sp>
    </p:spTree>
    <p:extLst>
      <p:ext uri="{BB962C8B-B14F-4D97-AF65-F5344CB8AC3E}">
        <p14:creationId xmlns:p14="http://schemas.microsoft.com/office/powerpoint/2010/main" val="3974787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tesktdia">
    <p:spTree>
      <p:nvGrpSpPr>
        <p:cNvPr id="1" name=""/>
        <p:cNvGrpSpPr/>
        <p:nvPr/>
      </p:nvGrpSpPr>
      <p:grpSpPr>
        <a:xfrm>
          <a:off x="0" y="0"/>
          <a:ext cx="0" cy="0"/>
          <a:chOff x="0" y="0"/>
          <a:chExt cx="0" cy="0"/>
        </a:xfrm>
      </p:grpSpPr>
      <p:pic>
        <p:nvPicPr>
          <p:cNvPr id="4" name="Afbeelding 6" descr="ppt-sheet2-ENG_algemeen.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2699792" y="294928"/>
            <a:ext cx="5987008" cy="685800"/>
          </a:xfrm>
          <a:prstGeom prst="rect">
            <a:avLst/>
          </a:prstGeom>
        </p:spPr>
        <p:txBody>
          <a:bodyPr/>
          <a:lstStyle/>
          <a:p>
            <a:r>
              <a:rPr lang="en-US" smtClean="0"/>
              <a:t>Titelstijl van model bewerken</a:t>
            </a:r>
            <a:endParaRPr lang="nl-NL"/>
          </a:p>
        </p:txBody>
      </p:sp>
      <p:sp>
        <p:nvSpPr>
          <p:cNvPr id="9" name="Tijdelijke aanduiding voor inhoud 2"/>
          <p:cNvSpPr>
            <a:spLocks noGrp="1"/>
          </p:cNvSpPr>
          <p:nvPr>
            <p:ph idx="1"/>
          </p:nvPr>
        </p:nvSpPr>
        <p:spPr>
          <a:xfrm>
            <a:off x="533400" y="2060848"/>
            <a:ext cx="8153400" cy="4492352"/>
          </a:xfrm>
        </p:spPr>
        <p:txBody>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5" name="Tijdelijke aanduiding voor dianummer 5"/>
          <p:cNvSpPr>
            <a:spLocks noGrp="1"/>
          </p:cNvSpPr>
          <p:nvPr>
            <p:ph type="sldNum" sz="quarter" idx="10"/>
          </p:nvPr>
        </p:nvSpPr>
        <p:spPr>
          <a:xfrm>
            <a:off x="8172450" y="6448425"/>
            <a:ext cx="514350" cy="365125"/>
          </a:xfrm>
          <a:prstGeom prst="rect">
            <a:avLst/>
          </a:prstGeom>
        </p:spPr>
        <p:txBody>
          <a:bodyPr/>
          <a:lstStyle>
            <a:lvl1pPr>
              <a:defRPr>
                <a:latin typeface="Fontys Frutiger" pitchFamily="2" charset="0"/>
              </a:defRPr>
            </a:lvl1pPr>
          </a:lstStyle>
          <a:p>
            <a:pPr>
              <a:defRPr/>
            </a:pPr>
            <a:fld id="{CC8CE571-CEDE-467D-8DC7-EAA1B0ADAB46}" type="slidenum">
              <a:rPr lang="nl-NL" altLang="nl-NL"/>
              <a:pPr>
                <a:defRPr/>
              </a:pPr>
              <a:t>‹nr.›</a:t>
            </a:fld>
            <a:endParaRPr lang="nl-NL" altLang="nl-NL"/>
          </a:p>
        </p:txBody>
      </p:sp>
      <p:sp>
        <p:nvSpPr>
          <p:cNvPr id="6" name="Tijdelijke aanduiding voor voettekst 4"/>
          <p:cNvSpPr>
            <a:spLocks noGrp="1"/>
          </p:cNvSpPr>
          <p:nvPr>
            <p:ph type="ftr" sz="quarter" idx="11"/>
          </p:nvPr>
        </p:nvSpPr>
        <p:spPr>
          <a:xfrm>
            <a:off x="539750" y="6448425"/>
            <a:ext cx="7632700" cy="365125"/>
          </a:xfrm>
          <a:prstGeom prst="rect">
            <a:avLst/>
          </a:prstGeom>
        </p:spPr>
        <p:txBody>
          <a:bodyPr/>
          <a:lstStyle>
            <a:lvl1pPr algn="r">
              <a:defRPr sz="1200">
                <a:solidFill>
                  <a:schemeClr val="tx1">
                    <a:tint val="75000"/>
                  </a:schemeClr>
                </a:solidFill>
                <a:latin typeface="Fontys Frutiger"/>
              </a:defRPr>
            </a:lvl1pPr>
          </a:lstStyle>
          <a:p>
            <a:pPr>
              <a:defRPr/>
            </a:pPr>
            <a:r>
              <a:rPr lang="pt-BR" smtClean="0"/>
              <a:t>Fontys OSO RWA4-1      M. Absil</a:t>
            </a:r>
            <a:endParaRPr lang="nl-NL" dirty="0"/>
          </a:p>
        </p:txBody>
      </p:sp>
    </p:spTree>
    <p:extLst>
      <p:ext uri="{BB962C8B-B14F-4D97-AF65-F5344CB8AC3E}">
        <p14:creationId xmlns:p14="http://schemas.microsoft.com/office/powerpoint/2010/main" val="34660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496" y="1711096"/>
            <a:ext cx="9144000" cy="514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dirty="0" smtClean="0"/>
              <a:t>Klik om de stijl te bewerken</a:t>
            </a:r>
            <a:endParaRPr lang="nl-NL"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dirty="0" smtClean="0"/>
              <a:t>Klik om de modelstijlen te bewerken</a:t>
            </a:r>
          </a:p>
        </p:txBody>
      </p:sp>
    </p:spTree>
    <p:extLst>
      <p:ext uri="{BB962C8B-B14F-4D97-AF65-F5344CB8AC3E}">
        <p14:creationId xmlns:p14="http://schemas.microsoft.com/office/powerpoint/2010/main" val="1480467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lang="nl-NL" sz="2800" b="1" kern="1200" dirty="0">
          <a:solidFill>
            <a:srgbClr val="80008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Referentieniveaus%20en%20Passende%20perspectieven/Praktijkonderwijs/passende-perspectieven-praktijkonderwijs-doelenoverzicht.pdf" TargetMode="External"/><Relationship Id="rId2" Type="http://schemas.openxmlformats.org/officeDocument/2006/relationships/hyperlink" Target="Uitwerking%20De%20wereld%20in%20getallen%20en%20Passende%20Perspectieven.pdf" TargetMode="External"/><Relationship Id="rId1" Type="http://schemas.openxmlformats.org/officeDocument/2006/relationships/slideLayout" Target="../slideLayouts/slideLayout4.xml"/><Relationship Id="rId5" Type="http://schemas.openxmlformats.org/officeDocument/2006/relationships/hyperlink" Target="../Referentieniveaus%20en%20Passende%20perspectieven/Praktijkonderwijs/passende-perspectieven-praktijkonderwijs-leerroutes-taal.pdf" TargetMode="External"/><Relationship Id="rId4" Type="http://schemas.openxmlformats.org/officeDocument/2006/relationships/hyperlink" Target="../Referentieniveaus%20en%20Passende%20perspectieven/Praktijkonderwijs/passende-perspectieven-praktijkonderwijs-leerroutes-rekene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nl-NL"/>
          </a:p>
        </p:txBody>
      </p:sp>
      <p:sp>
        <p:nvSpPr>
          <p:cNvPr id="3" name="Subtitle 2"/>
          <p:cNvSpPr>
            <a:spLocks noGrp="1"/>
          </p:cNvSpPr>
          <p:nvPr>
            <p:ph type="subTitle" idx="1"/>
          </p:nvPr>
        </p:nvSpPr>
        <p:spPr/>
        <p:txBody>
          <a:bodyPr/>
          <a:lstStyle/>
          <a:p>
            <a:endParaRPr lang="nl-NL"/>
          </a:p>
        </p:txBody>
      </p:sp>
      <p:sp>
        <p:nvSpPr>
          <p:cNvPr id="6" name="Tekstvak 5"/>
          <p:cNvSpPr txBox="1"/>
          <p:nvPr/>
        </p:nvSpPr>
        <p:spPr>
          <a:xfrm>
            <a:off x="6876256" y="692696"/>
            <a:ext cx="2016224" cy="369332"/>
          </a:xfrm>
          <a:prstGeom prst="rect">
            <a:avLst/>
          </a:prstGeom>
          <a:noFill/>
        </p:spPr>
        <p:txBody>
          <a:bodyPr wrap="square" rtlCol="0">
            <a:spAutoFit/>
          </a:bodyPr>
          <a:lstStyle/>
          <a:p>
            <a:endParaRPr lang="nl-NL" dirty="0"/>
          </a:p>
        </p:txBody>
      </p:sp>
      <p:pic>
        <p:nvPicPr>
          <p:cNvPr id="7" name="Afbeelding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5940" y="332656"/>
            <a:ext cx="1656184" cy="1656184"/>
          </a:xfrm>
          <a:prstGeom prst="rect">
            <a:avLst/>
          </a:prstGeom>
        </p:spPr>
      </p:pic>
      <p:pic>
        <p:nvPicPr>
          <p:cNvPr id="9" name="Afbeelding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
        <p:nvSpPr>
          <p:cNvPr id="10" name="Tekstvak 9"/>
          <p:cNvSpPr txBox="1"/>
          <p:nvPr/>
        </p:nvSpPr>
        <p:spPr>
          <a:xfrm>
            <a:off x="251520" y="169476"/>
            <a:ext cx="4104456" cy="4401205"/>
          </a:xfrm>
          <a:prstGeom prst="rect">
            <a:avLst/>
          </a:prstGeom>
          <a:noFill/>
        </p:spPr>
        <p:txBody>
          <a:bodyPr wrap="square" rtlCol="0">
            <a:spAutoFit/>
          </a:bodyPr>
          <a:lstStyle/>
          <a:p>
            <a:r>
              <a:rPr lang="nl-NL" sz="2800" dirty="0" smtClean="0">
                <a:solidFill>
                  <a:schemeClr val="accent6">
                    <a:lumMod val="75000"/>
                  </a:schemeClr>
                </a:solidFill>
              </a:rPr>
              <a:t>POVO</a:t>
            </a:r>
          </a:p>
          <a:p>
            <a:r>
              <a:rPr lang="nl-NL" sz="2800" dirty="0" smtClean="0">
                <a:solidFill>
                  <a:schemeClr val="accent6">
                    <a:lumMod val="75000"/>
                  </a:schemeClr>
                </a:solidFill>
              </a:rPr>
              <a:t>Bijeenkomst 20-10-2016</a:t>
            </a:r>
          </a:p>
          <a:p>
            <a:endParaRPr lang="nl-NL" sz="2800" dirty="0" smtClean="0">
              <a:solidFill>
                <a:schemeClr val="accent6">
                  <a:lumMod val="75000"/>
                </a:schemeClr>
              </a:solidFill>
            </a:endParaRPr>
          </a:p>
          <a:p>
            <a:r>
              <a:rPr lang="nl-NL" sz="2800" dirty="0" smtClean="0">
                <a:solidFill>
                  <a:schemeClr val="accent6">
                    <a:lumMod val="75000"/>
                  </a:schemeClr>
                </a:solidFill>
              </a:rPr>
              <a:t>Onderwerp: </a:t>
            </a:r>
            <a:endParaRPr lang="nl-NL" sz="2800" dirty="0">
              <a:solidFill>
                <a:schemeClr val="accent6">
                  <a:lumMod val="75000"/>
                </a:schemeClr>
              </a:solidFill>
            </a:endParaRPr>
          </a:p>
          <a:p>
            <a:r>
              <a:rPr lang="nl-NL" sz="2800" b="1" dirty="0">
                <a:solidFill>
                  <a:schemeClr val="accent6">
                    <a:lumMod val="75000"/>
                  </a:schemeClr>
                </a:solidFill>
              </a:rPr>
              <a:t>Opbrengsten voor advisering van de </a:t>
            </a:r>
            <a:r>
              <a:rPr lang="nl-NL" sz="2800" b="1" dirty="0" smtClean="0">
                <a:solidFill>
                  <a:schemeClr val="accent6">
                    <a:lumMod val="75000"/>
                  </a:schemeClr>
                </a:solidFill>
              </a:rPr>
              <a:t>Citotoetsen </a:t>
            </a:r>
            <a:r>
              <a:rPr lang="nl-NL" sz="2800" b="1" dirty="0">
                <a:solidFill>
                  <a:schemeClr val="accent6">
                    <a:lumMod val="75000"/>
                  </a:schemeClr>
                </a:solidFill>
              </a:rPr>
              <a:t>op leerlingniveau</a:t>
            </a:r>
            <a:r>
              <a:rPr lang="nl-NL" sz="2800" dirty="0">
                <a:solidFill>
                  <a:schemeClr val="accent6">
                    <a:lumMod val="75000"/>
                  </a:schemeClr>
                </a:solidFill>
              </a:rPr>
              <a:t>. </a:t>
            </a:r>
            <a:endParaRPr lang="nl-NL" sz="2800" dirty="0" smtClean="0">
              <a:solidFill>
                <a:schemeClr val="accent6">
                  <a:lumMod val="75000"/>
                </a:schemeClr>
              </a:solidFill>
            </a:endParaRPr>
          </a:p>
          <a:p>
            <a:endParaRPr lang="nl-NL" sz="2800" dirty="0">
              <a:solidFill>
                <a:schemeClr val="accent6">
                  <a:lumMod val="75000"/>
                </a:schemeClr>
              </a:solidFill>
            </a:endParaRPr>
          </a:p>
          <a:p>
            <a:r>
              <a:rPr lang="nl-NL" sz="2800" dirty="0" smtClean="0">
                <a:solidFill>
                  <a:schemeClr val="accent6">
                    <a:lumMod val="75000"/>
                  </a:schemeClr>
                </a:solidFill>
              </a:rPr>
              <a:t>Frans van den Heuvel</a:t>
            </a:r>
            <a:endParaRPr lang="nl-NL" sz="2800" dirty="0">
              <a:solidFill>
                <a:schemeClr val="bg1"/>
              </a:solidFill>
            </a:endParaRPr>
          </a:p>
        </p:txBody>
      </p:sp>
    </p:spTree>
    <p:extLst>
      <p:ext uri="{BB962C8B-B14F-4D97-AF65-F5344CB8AC3E}">
        <p14:creationId xmlns:p14="http://schemas.microsoft.com/office/powerpoint/2010/main" val="2566922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3">
            <a:extLst>
              <a:ext uri="{28A0092B-C50C-407E-A947-70E740481C1C}">
                <a14:useLocalDpi xmlns:a14="http://schemas.microsoft.com/office/drawing/2010/main" val="0"/>
              </a:ext>
            </a:extLst>
          </a:blip>
          <a:srcRect l="14662" t="24236" r="30275" b="27538"/>
          <a:stretch>
            <a:fillRect/>
          </a:stretch>
        </p:blipFill>
        <p:spPr bwMode="auto">
          <a:xfrm>
            <a:off x="0" y="1773238"/>
            <a:ext cx="7164388"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4"/>
          <p:cNvPicPr>
            <a:picLocks noChangeAspect="1" noChangeArrowheads="1"/>
          </p:cNvPicPr>
          <p:nvPr/>
        </p:nvPicPr>
        <p:blipFill>
          <a:blip r:embed="rId4">
            <a:extLst>
              <a:ext uri="{28A0092B-C50C-407E-A947-70E740481C1C}">
                <a14:useLocalDpi xmlns:a14="http://schemas.microsoft.com/office/drawing/2010/main" val="0"/>
              </a:ext>
            </a:extLst>
          </a:blip>
          <a:srcRect l="69370" t="23422" r="5173" b="31671"/>
          <a:stretch>
            <a:fillRect/>
          </a:stretch>
        </p:blipFill>
        <p:spPr bwMode="auto">
          <a:xfrm>
            <a:off x="5830888" y="1052513"/>
            <a:ext cx="3313112"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itel 4"/>
          <p:cNvSpPr>
            <a:spLocks noGrp="1"/>
          </p:cNvSpPr>
          <p:nvPr>
            <p:ph type="title" idx="4294967295"/>
          </p:nvPr>
        </p:nvSpPr>
        <p:spPr bwMode="auto">
          <a:xfrm>
            <a:off x="0" y="1125538"/>
            <a:ext cx="5795963" cy="863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nl-NL" sz="3200" smtClean="0">
                <a:solidFill>
                  <a:srgbClr val="800080"/>
                </a:solidFill>
                <a:ea typeface="MS PGothic" pitchFamily="34" charset="-128"/>
              </a:rPr>
              <a:t>Referentieniveaus</a:t>
            </a:r>
          </a:p>
        </p:txBody>
      </p:sp>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l="10558" r="11710" b="86026"/>
          <a:stretch>
            <a:fillRect/>
          </a:stretch>
        </p:blipFill>
        <p:spPr bwMode="auto">
          <a:xfrm>
            <a:off x="0" y="0"/>
            <a:ext cx="9144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7" descr="logo_groot_v2"/>
          <p:cNvPicPr>
            <a:picLocks noChangeAspect="1" noChangeArrowheads="1"/>
          </p:cNvPicPr>
          <p:nvPr/>
        </p:nvPicPr>
        <p:blipFill>
          <a:blip r:embed="rId6">
            <a:extLst>
              <a:ext uri="{28A0092B-C50C-407E-A947-70E740481C1C}">
                <a14:useLocalDpi xmlns:a14="http://schemas.microsoft.com/office/drawing/2010/main" val="0"/>
              </a:ext>
            </a:extLst>
          </a:blip>
          <a:srcRect t="7861"/>
          <a:stretch>
            <a:fillRect/>
          </a:stretch>
        </p:blipFill>
        <p:spPr bwMode="auto">
          <a:xfrm>
            <a:off x="0" y="5624513"/>
            <a:ext cx="4859338"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3"/>
          <p:cNvPicPr>
            <a:picLocks noChangeAspect="1" noChangeArrowheads="1"/>
          </p:cNvPicPr>
          <p:nvPr/>
        </p:nvPicPr>
        <p:blipFill>
          <a:blip r:embed="rId3">
            <a:extLst>
              <a:ext uri="{28A0092B-C50C-407E-A947-70E740481C1C}">
                <a14:useLocalDpi xmlns:a14="http://schemas.microsoft.com/office/drawing/2010/main" val="0"/>
              </a:ext>
            </a:extLst>
          </a:blip>
          <a:srcRect l="14662" t="72462" r="52412" b="12766"/>
          <a:stretch>
            <a:fillRect/>
          </a:stretch>
        </p:blipFill>
        <p:spPr bwMode="auto">
          <a:xfrm>
            <a:off x="4859338" y="5516563"/>
            <a:ext cx="42846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98178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l="3346" t="15707" r="27852" b="7480"/>
          <a:stretch>
            <a:fillRect/>
          </a:stretch>
        </p:blipFill>
        <p:spPr bwMode="auto">
          <a:xfrm>
            <a:off x="0" y="476250"/>
            <a:ext cx="8388350" cy="585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7" name="AutoShape 3"/>
          <p:cNvSpPr>
            <a:spLocks/>
          </p:cNvSpPr>
          <p:nvPr/>
        </p:nvSpPr>
        <p:spPr bwMode="auto">
          <a:xfrm>
            <a:off x="4787900" y="908050"/>
            <a:ext cx="4356100" cy="1296988"/>
          </a:xfrm>
          <a:prstGeom prst="borderCallout2">
            <a:avLst>
              <a:gd name="adj1" fmla="val 8815"/>
              <a:gd name="adj2" fmla="val -1750"/>
              <a:gd name="adj3" fmla="val 8815"/>
              <a:gd name="adj4" fmla="val -29227"/>
              <a:gd name="adj5" fmla="val 95593"/>
              <a:gd name="adj6" fmla="val -57690"/>
            </a:avLst>
          </a:prstGeom>
          <a:solidFill>
            <a:srgbClr val="292929"/>
          </a:solidFill>
          <a:ln w="9525">
            <a:solidFill>
              <a:srgbClr val="000000"/>
            </a:solidFill>
            <a:miter lim="800000"/>
            <a:headEnd type="triangle" w="med" len="med"/>
            <a:tailEnd type="diamond" w="med" len="med"/>
          </a:ln>
        </p:spPr>
        <p:txBody>
          <a:bodyPr/>
          <a:lstStyle>
            <a:lvl1pPr marL="92075" indent="-92075">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eaLnBrk="1" hangingPunct="1"/>
            <a:r>
              <a:rPr lang="nl-NL" altLang="nl-NL" sz="2000" b="1">
                <a:solidFill>
                  <a:srgbClr val="009900"/>
                </a:solidFill>
                <a:latin typeface="Arial" pitchFamily="34" charset="0"/>
                <a:ea typeface="MS PGothic" pitchFamily="34" charset="-128"/>
              </a:rPr>
              <a:t>fundamenteel niveau 1F</a:t>
            </a:r>
          </a:p>
          <a:p>
            <a:pPr eaLnBrk="1" hangingPunct="1">
              <a:buFontTx/>
              <a:buChar char="-"/>
            </a:pPr>
            <a:r>
              <a:rPr lang="nl-NL" altLang="nl-NL" sz="2000" b="1">
                <a:solidFill>
                  <a:srgbClr val="009900"/>
                </a:solidFill>
                <a:latin typeface="Arial" pitchFamily="34" charset="0"/>
                <a:ea typeface="MS PGothic" pitchFamily="34" charset="-128"/>
              </a:rPr>
              <a:t>einde basisonderwijs</a:t>
            </a:r>
          </a:p>
          <a:p>
            <a:pPr eaLnBrk="1" hangingPunct="1">
              <a:buFontTx/>
              <a:buChar char="-"/>
            </a:pPr>
            <a:r>
              <a:rPr lang="nl-NL" altLang="nl-NL" sz="2000" b="1">
                <a:solidFill>
                  <a:srgbClr val="009900"/>
                </a:solidFill>
                <a:latin typeface="Arial" pitchFamily="34" charset="0"/>
                <a:ea typeface="MS PGothic" pitchFamily="34" charset="-128"/>
              </a:rPr>
              <a:t>nodig voor instroom in bb en kb van vmbo. </a:t>
            </a:r>
            <a:endParaRPr lang="nl-NL" altLang="nl-NL" sz="1800" b="1">
              <a:latin typeface="Arial" pitchFamily="34" charset="0"/>
              <a:ea typeface="MS PGothic" pitchFamily="34" charset="-128"/>
            </a:endParaRPr>
          </a:p>
        </p:txBody>
      </p:sp>
      <p:sp>
        <p:nvSpPr>
          <p:cNvPr id="41988" name="AutoShape 4"/>
          <p:cNvSpPr>
            <a:spLocks/>
          </p:cNvSpPr>
          <p:nvPr/>
        </p:nvSpPr>
        <p:spPr bwMode="auto">
          <a:xfrm>
            <a:off x="5614988" y="3068638"/>
            <a:ext cx="3529012" cy="2160587"/>
          </a:xfrm>
          <a:prstGeom prst="borderCallout2">
            <a:avLst>
              <a:gd name="adj1" fmla="val 5292"/>
              <a:gd name="adj2" fmla="val -2157"/>
              <a:gd name="adj3" fmla="val 5292"/>
              <a:gd name="adj4" fmla="val -64148"/>
              <a:gd name="adj5" fmla="val -24171"/>
              <a:gd name="adj6" fmla="val -128431"/>
            </a:avLst>
          </a:prstGeom>
          <a:solidFill>
            <a:srgbClr val="292929"/>
          </a:solidFill>
          <a:ln w="9525">
            <a:solidFill>
              <a:srgbClr val="000000"/>
            </a:solidFill>
            <a:miter lim="800000"/>
            <a:headEnd type="triangle" w="med" len="med"/>
            <a:tailEnd type="diamond" w="med" len="med"/>
          </a:ln>
        </p:spPr>
        <p:txBody>
          <a:bodyPr/>
          <a:lstStyle>
            <a:lvl1pPr marL="92075" indent="-92075">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eaLnBrk="1" hangingPunct="1"/>
            <a:r>
              <a:rPr lang="nl-NL" altLang="nl-NL" sz="2000" b="1">
                <a:solidFill>
                  <a:srgbClr val="009900"/>
                </a:solidFill>
                <a:latin typeface="Arial" pitchFamily="34" charset="0"/>
                <a:ea typeface="MS PGothic" pitchFamily="34" charset="-128"/>
              </a:rPr>
              <a:t>streefniveau 1S</a:t>
            </a:r>
          </a:p>
          <a:p>
            <a:pPr eaLnBrk="1" hangingPunct="1">
              <a:buFontTx/>
              <a:buChar char="-"/>
            </a:pPr>
            <a:r>
              <a:rPr lang="nl-NL" altLang="nl-NL" sz="2000" b="1">
                <a:solidFill>
                  <a:srgbClr val="009900"/>
                </a:solidFill>
                <a:latin typeface="Arial" pitchFamily="34" charset="0"/>
                <a:ea typeface="MS PGothic" pitchFamily="34" charset="-128"/>
              </a:rPr>
              <a:t>einde basisonderwijs</a:t>
            </a:r>
          </a:p>
          <a:p>
            <a:pPr eaLnBrk="1" hangingPunct="1">
              <a:buFontTx/>
              <a:buChar char="-"/>
            </a:pPr>
            <a:r>
              <a:rPr lang="nl-NL" altLang="nl-NL" sz="2000" b="1">
                <a:solidFill>
                  <a:srgbClr val="009900"/>
                </a:solidFill>
                <a:latin typeface="Arial" pitchFamily="34" charset="0"/>
                <a:ea typeface="MS PGothic" pitchFamily="34" charset="-128"/>
              </a:rPr>
              <a:t> nodig voor instroom in theoretische of gemengde leerweg vmbo en voor havo/vwo.</a:t>
            </a:r>
          </a:p>
        </p:txBody>
      </p:sp>
      <p:sp>
        <p:nvSpPr>
          <p:cNvPr id="41989" name="AutoShape 5"/>
          <p:cNvSpPr>
            <a:spLocks/>
          </p:cNvSpPr>
          <p:nvPr/>
        </p:nvSpPr>
        <p:spPr bwMode="auto">
          <a:xfrm>
            <a:off x="4451350" y="5589588"/>
            <a:ext cx="4692650" cy="1268412"/>
          </a:xfrm>
          <a:prstGeom prst="borderCallout2">
            <a:avLst>
              <a:gd name="adj1" fmla="val 9009"/>
              <a:gd name="adj2" fmla="val -1625"/>
              <a:gd name="adj3" fmla="val 9009"/>
              <a:gd name="adj4" fmla="val -12481"/>
              <a:gd name="adj5" fmla="val -221653"/>
              <a:gd name="adj6" fmla="val -23343"/>
            </a:avLst>
          </a:prstGeom>
          <a:solidFill>
            <a:srgbClr val="292929"/>
          </a:solidFill>
          <a:ln w="9525">
            <a:solidFill>
              <a:srgbClr val="000000"/>
            </a:solidFill>
            <a:miter lim="800000"/>
            <a:headEnd type="triangle" w="med" len="med"/>
            <a:tailEnd type="diamond" w="med" len="med"/>
          </a:ln>
        </p:spPr>
        <p:txBody>
          <a:bodyPr/>
          <a:lstStyle>
            <a:lvl1pPr marL="95250" indent="-95250">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eaLnBrk="1" hangingPunct="1"/>
            <a:r>
              <a:rPr lang="nl-NL" altLang="nl-NL" sz="2000" b="1">
                <a:solidFill>
                  <a:srgbClr val="009900"/>
                </a:solidFill>
                <a:latin typeface="Arial" pitchFamily="34" charset="0"/>
                <a:ea typeface="MS PGothic" pitchFamily="34" charset="-128"/>
              </a:rPr>
              <a:t>fundamenteel niveau 2F</a:t>
            </a:r>
          </a:p>
          <a:p>
            <a:pPr eaLnBrk="1" hangingPunct="1">
              <a:buFontTx/>
              <a:buChar char="-"/>
            </a:pPr>
            <a:r>
              <a:rPr lang="nl-NL" altLang="nl-NL" sz="2000" b="1">
                <a:solidFill>
                  <a:srgbClr val="009900"/>
                </a:solidFill>
                <a:latin typeface="Arial" pitchFamily="34" charset="0"/>
                <a:ea typeface="MS PGothic" pitchFamily="34" charset="-128"/>
              </a:rPr>
              <a:t>einde vmbo bb en kb</a:t>
            </a:r>
          </a:p>
          <a:p>
            <a:pPr eaLnBrk="1" hangingPunct="1">
              <a:buFontTx/>
              <a:buChar char="-"/>
            </a:pPr>
            <a:r>
              <a:rPr lang="nl-NL" altLang="nl-NL" sz="2000" b="1">
                <a:solidFill>
                  <a:srgbClr val="009900"/>
                </a:solidFill>
                <a:latin typeface="Arial" pitchFamily="34" charset="0"/>
                <a:ea typeface="MS PGothic" pitchFamily="34" charset="-128"/>
              </a:rPr>
              <a:t>wat je als burger moet kunnen in de maatschappij.</a:t>
            </a:r>
          </a:p>
        </p:txBody>
      </p:sp>
      <p:sp>
        <p:nvSpPr>
          <p:cNvPr id="18438" name="Text Box 6"/>
          <p:cNvSpPr txBox="1">
            <a:spLocks noChangeArrowheads="1"/>
          </p:cNvSpPr>
          <p:nvPr/>
        </p:nvSpPr>
        <p:spPr bwMode="auto">
          <a:xfrm>
            <a:off x="2590800" y="0"/>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eaLnBrk="1" hangingPunct="1"/>
            <a:r>
              <a:rPr lang="nl-NL" altLang="nl-NL" b="1">
                <a:solidFill>
                  <a:srgbClr val="FF0066"/>
                </a:solidFill>
                <a:latin typeface="Arial" pitchFamily="34" charset="0"/>
                <a:ea typeface="MS PGothic" pitchFamily="34" charset="-128"/>
              </a:rPr>
              <a:t>Toewijzing sectoren volgens Expertgroep</a:t>
            </a:r>
          </a:p>
        </p:txBody>
      </p:sp>
    </p:spTree>
    <p:extLst>
      <p:ext uri="{BB962C8B-B14F-4D97-AF65-F5344CB8AC3E}">
        <p14:creationId xmlns:p14="http://schemas.microsoft.com/office/powerpoint/2010/main" val="20460164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500" fill="hold"/>
                                        <p:tgtEl>
                                          <p:spTgt spid="41987"/>
                                        </p:tgtEl>
                                        <p:attrNameLst>
                                          <p:attrName>ppt_x</p:attrName>
                                        </p:attrNameLst>
                                      </p:cBhvr>
                                      <p:tavLst>
                                        <p:tav tm="0">
                                          <p:val>
                                            <p:strVal val="1+#ppt_w/2"/>
                                          </p:val>
                                        </p:tav>
                                        <p:tav tm="100000">
                                          <p:val>
                                            <p:strVal val="#ppt_x"/>
                                          </p:val>
                                        </p:tav>
                                      </p:tavLst>
                                    </p:anim>
                                    <p:anim calcmode="lin" valueType="num">
                                      <p:cBhvr additive="base">
                                        <p:cTn id="8" dur="500" fill="hold"/>
                                        <p:tgtEl>
                                          <p:spTgt spid="4198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1988"/>
                                        </p:tgtEl>
                                        <p:attrNameLst>
                                          <p:attrName>style.visibility</p:attrName>
                                        </p:attrNameLst>
                                      </p:cBhvr>
                                      <p:to>
                                        <p:strVal val="visible"/>
                                      </p:to>
                                    </p:set>
                                    <p:anim calcmode="lin" valueType="num">
                                      <p:cBhvr additive="base">
                                        <p:cTn id="13" dur="500" fill="hold"/>
                                        <p:tgtEl>
                                          <p:spTgt spid="41988"/>
                                        </p:tgtEl>
                                        <p:attrNameLst>
                                          <p:attrName>ppt_x</p:attrName>
                                        </p:attrNameLst>
                                      </p:cBhvr>
                                      <p:tavLst>
                                        <p:tav tm="0">
                                          <p:val>
                                            <p:strVal val="1+#ppt_w/2"/>
                                          </p:val>
                                        </p:tav>
                                        <p:tav tm="100000">
                                          <p:val>
                                            <p:strVal val="#ppt_x"/>
                                          </p:val>
                                        </p:tav>
                                      </p:tavLst>
                                    </p:anim>
                                    <p:anim calcmode="lin" valueType="num">
                                      <p:cBhvr additive="base">
                                        <p:cTn id="14" dur="500" fill="hold"/>
                                        <p:tgtEl>
                                          <p:spTgt spid="4198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989"/>
                                        </p:tgtEl>
                                        <p:attrNameLst>
                                          <p:attrName>style.visibility</p:attrName>
                                        </p:attrNameLst>
                                      </p:cBhvr>
                                      <p:to>
                                        <p:strVal val="visible"/>
                                      </p:to>
                                    </p:set>
                                    <p:anim calcmode="lin" valueType="num">
                                      <p:cBhvr additive="base">
                                        <p:cTn id="19" dur="500" fill="hold"/>
                                        <p:tgtEl>
                                          <p:spTgt spid="41989"/>
                                        </p:tgtEl>
                                        <p:attrNameLst>
                                          <p:attrName>ppt_x</p:attrName>
                                        </p:attrNameLst>
                                      </p:cBhvr>
                                      <p:tavLst>
                                        <p:tav tm="0">
                                          <p:val>
                                            <p:strVal val="#ppt_x"/>
                                          </p:val>
                                        </p:tav>
                                        <p:tav tm="100000">
                                          <p:val>
                                            <p:strVal val="#ppt_x"/>
                                          </p:val>
                                        </p:tav>
                                      </p:tavLst>
                                    </p:anim>
                                    <p:anim calcmode="lin" valueType="num">
                                      <p:cBhvr additive="base">
                                        <p:cTn id="20" dur="500" fill="hold"/>
                                        <p:tgtEl>
                                          <p:spTgt spid="419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nimBg="1"/>
      <p:bldP spid="41988" grpId="0" animBg="1"/>
      <p:bldP spid="4198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kstvak 3"/>
          <p:cNvSpPr txBox="1">
            <a:spLocks noChangeArrowheads="1"/>
          </p:cNvSpPr>
          <p:nvPr/>
        </p:nvSpPr>
        <p:spPr bwMode="auto">
          <a:xfrm>
            <a:off x="941506" y="5733256"/>
            <a:ext cx="7639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r>
              <a:rPr lang="nl-NL" altLang="nl-NL" sz="1800" i="1" dirty="0"/>
              <a:t>PPON-opgaven uit het domein Meten &amp; meetkunde die door alle </a:t>
            </a:r>
            <a:r>
              <a:rPr lang="nl-NL" altLang="nl-NL" sz="1800" i="1" dirty="0" err="1"/>
              <a:t>bb</a:t>
            </a:r>
            <a:r>
              <a:rPr lang="nl-NL" altLang="nl-NL" sz="1800" i="1" dirty="0"/>
              <a:t>-leerlingen </a:t>
            </a:r>
            <a:r>
              <a:rPr lang="nl-NL" altLang="nl-NL" sz="1800" b="1" i="1" dirty="0"/>
              <a:t>goed</a:t>
            </a:r>
            <a:r>
              <a:rPr lang="nl-NL" altLang="nl-NL" sz="1800" i="1" dirty="0"/>
              <a:t> en soms matig beheerst worden</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25" y="404813"/>
            <a:ext cx="3348038"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412750"/>
            <a:ext cx="2941637"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25" y="3716338"/>
            <a:ext cx="36131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2813" y="3714750"/>
            <a:ext cx="38528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8146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kstvak 3"/>
          <p:cNvSpPr txBox="1">
            <a:spLocks noChangeArrowheads="1"/>
          </p:cNvSpPr>
          <p:nvPr/>
        </p:nvSpPr>
        <p:spPr bwMode="auto">
          <a:xfrm>
            <a:off x="1187624" y="5780088"/>
            <a:ext cx="741662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r>
              <a:rPr lang="nl-NL" altLang="nl-NL" sz="1800" i="1" dirty="0"/>
              <a:t>PPON-opgaven uit het domein Meten &amp; meetkunde die door de slechtst presterende leerlingen </a:t>
            </a:r>
            <a:r>
              <a:rPr lang="nl-NL" altLang="nl-NL" sz="1800" b="1" i="1" dirty="0"/>
              <a:t>onvoldoende</a:t>
            </a:r>
            <a:r>
              <a:rPr lang="nl-NL" altLang="nl-NL" sz="1800" i="1" dirty="0"/>
              <a:t> en door de best presenterende leerlingen </a:t>
            </a:r>
            <a:r>
              <a:rPr lang="nl-NL" altLang="nl-NL" sz="1800" b="1" i="1" dirty="0"/>
              <a:t>goed</a:t>
            </a:r>
            <a:r>
              <a:rPr lang="nl-NL" altLang="nl-NL" sz="1800" i="1" dirty="0"/>
              <a:t> beheerst worden</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549275"/>
            <a:ext cx="355441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3588" y="549275"/>
            <a:ext cx="3686175"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225" y="2409825"/>
            <a:ext cx="3084513"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3588" y="1773238"/>
            <a:ext cx="36861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431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kstvak 3"/>
          <p:cNvSpPr txBox="1">
            <a:spLocks noChangeArrowheads="1"/>
          </p:cNvSpPr>
          <p:nvPr/>
        </p:nvSpPr>
        <p:spPr bwMode="auto">
          <a:xfrm>
            <a:off x="1187623" y="5554663"/>
            <a:ext cx="439243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r>
              <a:rPr lang="nl-NL" altLang="nl-NL" sz="1800" i="1" dirty="0"/>
              <a:t>PPON-opgaven uit het domein Meten &amp; meetkunde die door alle </a:t>
            </a:r>
            <a:r>
              <a:rPr lang="nl-NL" altLang="nl-NL" sz="1800" i="1" dirty="0" err="1"/>
              <a:t>bb</a:t>
            </a:r>
            <a:r>
              <a:rPr lang="nl-NL" altLang="nl-NL" sz="1800" i="1" dirty="0"/>
              <a:t>-leerlingen </a:t>
            </a:r>
            <a:r>
              <a:rPr lang="nl-NL" altLang="nl-NL" sz="1800" b="1" i="1" dirty="0"/>
              <a:t>onvoldoende</a:t>
            </a:r>
            <a:r>
              <a:rPr lang="nl-NL" altLang="nl-NL" sz="1800" i="1" dirty="0"/>
              <a:t> en soms matig beheerst worden.</a:t>
            </a:r>
          </a:p>
        </p:txBody>
      </p:sp>
      <p:pic>
        <p:nvPicPr>
          <p:cNvPr id="225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775" y="404813"/>
            <a:ext cx="3179763"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641350"/>
            <a:ext cx="3398837" cy="293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775" y="3573463"/>
            <a:ext cx="3179763"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5800" y="3579813"/>
            <a:ext cx="3370263"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6408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z="2000" smtClean="0"/>
              <a:t>Bron: Cito Meting taal en rekenen 2010.</a:t>
            </a:r>
            <a:br>
              <a:rPr lang="nl-NL" altLang="nl-NL" sz="2000" smtClean="0"/>
            </a:br>
            <a:r>
              <a:rPr lang="nl-NL" altLang="nl-NL" sz="2000" smtClean="0"/>
              <a:t>	</a:t>
            </a:r>
            <a:r>
              <a:rPr lang="nl-NL" altLang="nl-NL" sz="1600" smtClean="0"/>
              <a:t>Tweede meting: een indicatie van leerprestaties in termen van het referentiekader, Arnhem 2011.</a:t>
            </a:r>
            <a:r>
              <a:rPr lang="nl-NL" altLang="nl-NL" sz="2000" smtClean="0"/>
              <a:t> </a:t>
            </a:r>
            <a:endParaRPr lang="nl-NL" altLang="nl-NL" sz="1600" smtClean="0"/>
          </a:p>
        </p:txBody>
      </p:sp>
      <p:pic>
        <p:nvPicPr>
          <p:cNvPr id="2355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750" y="1773238"/>
            <a:ext cx="7345363" cy="3498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6" name="Tekstvak 2"/>
          <p:cNvSpPr txBox="1">
            <a:spLocks noChangeArrowheads="1"/>
          </p:cNvSpPr>
          <p:nvPr/>
        </p:nvSpPr>
        <p:spPr bwMode="auto">
          <a:xfrm>
            <a:off x="1187624" y="5373216"/>
            <a:ext cx="69847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r>
              <a:rPr lang="nl-NL" altLang="nl-NL" dirty="0"/>
              <a:t>Slechts 12% van de leerlingen die in 2010 eindexamen vmbo-</a:t>
            </a:r>
            <a:r>
              <a:rPr lang="nl-NL" altLang="nl-NL" dirty="0" err="1"/>
              <a:t>bb</a:t>
            </a:r>
            <a:r>
              <a:rPr lang="nl-NL" altLang="nl-NL" dirty="0"/>
              <a:t> deden zou  niveau 2F gehaald hebben, </a:t>
            </a:r>
            <a:r>
              <a:rPr lang="nl-NL" altLang="nl-NL" b="1" dirty="0"/>
              <a:t>MAAR… </a:t>
            </a:r>
          </a:p>
        </p:txBody>
      </p:sp>
    </p:spTree>
    <p:extLst>
      <p:ext uri="{BB962C8B-B14F-4D97-AF65-F5344CB8AC3E}">
        <p14:creationId xmlns:p14="http://schemas.microsoft.com/office/powerpoint/2010/main" val="14546727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mtClean="0"/>
              <a:t>Een nuancering is op zijn plaats…</a:t>
            </a:r>
          </a:p>
        </p:txBody>
      </p:sp>
      <p:sp>
        <p:nvSpPr>
          <p:cNvPr id="3" name="Tijdelijke aanduiding voor inhoud 2"/>
          <p:cNvSpPr>
            <a:spLocks noGrp="1"/>
          </p:cNvSpPr>
          <p:nvPr>
            <p:ph idx="1"/>
          </p:nvPr>
        </p:nvSpPr>
        <p:spPr/>
        <p:txBody>
          <a:bodyPr>
            <a:normAutofit fontScale="92500" lnSpcReduction="10000"/>
          </a:bodyPr>
          <a:lstStyle/>
          <a:p>
            <a:pPr>
              <a:defRPr/>
            </a:pPr>
            <a:r>
              <a:rPr lang="nl-NL" dirty="0" smtClean="0"/>
              <a:t>Deze leerlingen hebben nog geen extra rekenonderwijs gehad, gericht op het behalen van niveau 2F</a:t>
            </a:r>
          </a:p>
          <a:p>
            <a:pPr marL="0" indent="0">
              <a:defRPr/>
            </a:pPr>
            <a:endParaRPr lang="nl-NL" dirty="0" smtClean="0"/>
          </a:p>
          <a:p>
            <a:pPr>
              <a:defRPr/>
            </a:pPr>
            <a:r>
              <a:rPr lang="nl-NL" dirty="0" smtClean="0"/>
              <a:t>Er zijn kanttekeningen te maken bij de inhoud van de toets (bijv. opgaven op niveau 2S of wiskunde-opgaven, taligheid ervan); vooral zien als 'nulmeting'</a:t>
            </a:r>
          </a:p>
          <a:p>
            <a:pPr marL="0" indent="0">
              <a:defRPr/>
            </a:pPr>
            <a:endParaRPr lang="nl-NL" dirty="0" smtClean="0"/>
          </a:p>
          <a:p>
            <a:pPr>
              <a:defRPr/>
            </a:pPr>
            <a:r>
              <a:rPr lang="nl-NL" dirty="0" smtClean="0"/>
              <a:t>De normen van 2F zijn nog niet volledig uitgekristalliseerd; deze worden steeds duidelijker door pilotafnames en gebruik van ankeritems</a:t>
            </a:r>
          </a:p>
          <a:p>
            <a:pPr marL="0" indent="0">
              <a:defRPr/>
            </a:pPr>
            <a:endParaRPr lang="nl-NL" dirty="0" smtClean="0"/>
          </a:p>
          <a:p>
            <a:pPr marL="0" indent="0">
              <a:defRPr/>
            </a:pPr>
            <a:r>
              <a:rPr lang="nl-NL" dirty="0" smtClean="0"/>
              <a:t>Er is dus nog hoop…?! </a:t>
            </a:r>
            <a:endParaRPr lang="nl-NL" dirty="0"/>
          </a:p>
        </p:txBody>
      </p:sp>
    </p:spTree>
    <p:extLst>
      <p:ext uri="{BB962C8B-B14F-4D97-AF65-F5344CB8AC3E}">
        <p14:creationId xmlns:p14="http://schemas.microsoft.com/office/powerpoint/2010/main" val="3048847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Resultaten 2015</a:t>
            </a:r>
            <a:endParaRPr lang="nl-NL" dirty="0"/>
          </a:p>
        </p:txBody>
      </p:sp>
      <p:pic>
        <p:nvPicPr>
          <p:cNvPr id="4" name="Tijdelijke aanduiding voor inhoud 3"/>
          <p:cNvPicPr>
            <a:picLocks noGrp="1" noChangeAspect="1"/>
          </p:cNvPicPr>
          <p:nvPr>
            <p:ph idx="1"/>
          </p:nvPr>
        </p:nvPicPr>
        <p:blipFill>
          <a:blip r:embed="rId2"/>
          <a:stretch>
            <a:fillRect/>
          </a:stretch>
        </p:blipFill>
        <p:spPr>
          <a:xfrm>
            <a:off x="827584" y="1628800"/>
            <a:ext cx="7416824" cy="4464496"/>
          </a:xfrm>
          <a:prstGeom prst="rect">
            <a:avLst/>
          </a:prstGeom>
        </p:spPr>
      </p:pic>
    </p:spTree>
    <p:extLst>
      <p:ext uri="{BB962C8B-B14F-4D97-AF65-F5344CB8AC3E}">
        <p14:creationId xmlns:p14="http://schemas.microsoft.com/office/powerpoint/2010/main" val="1868917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Op basis van </a:t>
            </a:r>
            <a:r>
              <a:rPr lang="nl-NL" dirty="0" err="1" smtClean="0"/>
              <a:t>leerlinggewicht</a:t>
            </a:r>
            <a:endParaRPr lang="nl-NL" dirty="0"/>
          </a:p>
        </p:txBody>
      </p:sp>
      <p:pic>
        <p:nvPicPr>
          <p:cNvPr id="4" name="Tijdelijke aanduiding voor inhoud 3"/>
          <p:cNvPicPr>
            <a:picLocks noGrp="1" noChangeAspect="1"/>
          </p:cNvPicPr>
          <p:nvPr>
            <p:ph idx="1"/>
          </p:nvPr>
        </p:nvPicPr>
        <p:blipFill>
          <a:blip r:embed="rId2"/>
          <a:stretch>
            <a:fillRect/>
          </a:stretch>
        </p:blipFill>
        <p:spPr>
          <a:xfrm>
            <a:off x="683568" y="1628801"/>
            <a:ext cx="7344816" cy="4464496"/>
          </a:xfrm>
          <a:prstGeom prst="rect">
            <a:avLst/>
          </a:prstGeom>
        </p:spPr>
      </p:pic>
    </p:spTree>
    <p:extLst>
      <p:ext uri="{BB962C8B-B14F-4D97-AF65-F5344CB8AC3E}">
        <p14:creationId xmlns:p14="http://schemas.microsoft.com/office/powerpoint/2010/main" val="232204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Citotoetsen (en andere toetsen)</a:t>
            </a:r>
            <a:endParaRPr lang="nl-NL" dirty="0"/>
          </a:p>
        </p:txBody>
      </p:sp>
      <p:sp>
        <p:nvSpPr>
          <p:cNvPr id="3" name="Tijdelijke aanduiding voor inhoud 2"/>
          <p:cNvSpPr>
            <a:spLocks noGrp="1"/>
          </p:cNvSpPr>
          <p:nvPr>
            <p:ph idx="1"/>
          </p:nvPr>
        </p:nvSpPr>
        <p:spPr/>
        <p:txBody>
          <a:bodyPr/>
          <a:lstStyle/>
          <a:p>
            <a:pPr marL="0" indent="0">
              <a:buNone/>
            </a:pPr>
            <a:r>
              <a:rPr lang="nl-NL" dirty="0" smtClean="0"/>
              <a:t>Analyse op:</a:t>
            </a:r>
          </a:p>
          <a:p>
            <a:pPr marL="514350" indent="-514350">
              <a:buFont typeface="+mj-lt"/>
              <a:buAutoNum type="arabicPeriod"/>
            </a:pPr>
            <a:r>
              <a:rPr lang="nl-NL" dirty="0" smtClean="0"/>
              <a:t>Schoolniveau in de vorm van</a:t>
            </a:r>
          </a:p>
          <a:p>
            <a:pPr marL="1314450" lvl="2" indent="-514350"/>
            <a:r>
              <a:rPr lang="nl-NL" dirty="0" smtClean="0"/>
              <a:t>Trendanalyse: groep</a:t>
            </a:r>
          </a:p>
          <a:p>
            <a:pPr marL="1314450" lvl="2" indent="-514350"/>
            <a:r>
              <a:rPr lang="nl-NL" dirty="0" smtClean="0"/>
              <a:t>Trendanalyse: leerling</a:t>
            </a:r>
          </a:p>
          <a:p>
            <a:pPr marL="514350" indent="-514350">
              <a:buFont typeface="+mj-lt"/>
              <a:buAutoNum type="arabicPeriod"/>
            </a:pPr>
            <a:r>
              <a:rPr lang="nl-NL" dirty="0" smtClean="0"/>
              <a:t>Groepsniveau: dwarsdoorsnede voor een of meerdere vakgebieden</a:t>
            </a:r>
          </a:p>
          <a:p>
            <a:pPr marL="514350" indent="-514350">
              <a:buFont typeface="+mj-lt"/>
              <a:buAutoNum type="arabicPeriod"/>
            </a:pPr>
            <a:r>
              <a:rPr lang="nl-NL" dirty="0" smtClean="0"/>
              <a:t>Leerlingniveau: Alternatief </a:t>
            </a:r>
            <a:r>
              <a:rPr lang="nl-NL" dirty="0" err="1" smtClean="0"/>
              <a:t>leerlingrapport</a:t>
            </a:r>
            <a:endParaRPr lang="nl-NL" dirty="0"/>
          </a:p>
        </p:txBody>
      </p:sp>
    </p:spTree>
    <p:extLst>
      <p:ext uri="{BB962C8B-B14F-4D97-AF65-F5344CB8AC3E}">
        <p14:creationId xmlns:p14="http://schemas.microsoft.com/office/powerpoint/2010/main" val="114481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Analyse </a:t>
            </a:r>
            <a:endParaRPr lang="nl-NL" dirty="0"/>
          </a:p>
        </p:txBody>
      </p:sp>
      <p:sp>
        <p:nvSpPr>
          <p:cNvPr id="3" name="Tijdelijke aanduiding voor inhoud 2"/>
          <p:cNvSpPr>
            <a:spLocks noGrp="1"/>
          </p:cNvSpPr>
          <p:nvPr>
            <p:ph idx="1"/>
          </p:nvPr>
        </p:nvSpPr>
        <p:spPr/>
        <p:txBody>
          <a:bodyPr/>
          <a:lstStyle/>
          <a:p>
            <a:pPr marL="0" indent="0">
              <a:buNone/>
            </a:pPr>
            <a:r>
              <a:rPr lang="nl-NL" dirty="0" smtClean="0"/>
              <a:t>Afhankelijk van invoer gegevens:</a:t>
            </a:r>
          </a:p>
          <a:p>
            <a:pPr marL="514350" indent="-514350">
              <a:buFont typeface="+mj-lt"/>
              <a:buAutoNum type="arabicPeriod"/>
            </a:pPr>
            <a:r>
              <a:rPr lang="nl-NL" dirty="0" smtClean="0"/>
              <a:t>Ruwe score: niveau A – E; I – V; </a:t>
            </a:r>
            <a:r>
              <a:rPr lang="nl-NL" dirty="0" err="1" smtClean="0"/>
              <a:t>DLE’s</a:t>
            </a:r>
            <a:r>
              <a:rPr lang="nl-NL" dirty="0" smtClean="0"/>
              <a:t>, </a:t>
            </a:r>
            <a:r>
              <a:rPr lang="nl-NL" dirty="0" err="1" smtClean="0"/>
              <a:t>LRQ’s</a:t>
            </a:r>
            <a:r>
              <a:rPr lang="nl-NL" dirty="0" smtClean="0"/>
              <a:t>, enz. Vorderingen en vaardigheidsgroei.</a:t>
            </a:r>
          </a:p>
          <a:p>
            <a:pPr marL="514350" indent="-514350">
              <a:buFont typeface="+mj-lt"/>
              <a:buAutoNum type="arabicPeriod"/>
            </a:pPr>
            <a:r>
              <a:rPr lang="nl-NL" dirty="0" smtClean="0"/>
              <a:t>Fouten aanklikken: Analyse via domeinoverzicht.</a:t>
            </a:r>
          </a:p>
          <a:p>
            <a:pPr marL="514350" indent="-514350">
              <a:buFont typeface="+mj-lt"/>
              <a:buAutoNum type="arabicPeriod"/>
            </a:pPr>
            <a:r>
              <a:rPr lang="nl-NL" dirty="0" smtClean="0"/>
              <a:t>Antwoorden invoeren. Domeinoverzicht en soorten fouten.</a:t>
            </a:r>
          </a:p>
          <a:p>
            <a:pPr marL="514350" indent="-514350">
              <a:buFont typeface="+mj-lt"/>
              <a:buAutoNum type="arabicPeriod"/>
            </a:pPr>
            <a:r>
              <a:rPr lang="nl-NL" dirty="0" smtClean="0"/>
              <a:t>Digitaal toets maken. Domeinoverzicht en soorten fouten.</a:t>
            </a:r>
          </a:p>
          <a:p>
            <a:pPr marL="514350" indent="-514350">
              <a:buFont typeface="+mj-lt"/>
              <a:buAutoNum type="arabicPeriod"/>
            </a:pPr>
            <a:endParaRPr lang="nl-NL" dirty="0" smtClean="0"/>
          </a:p>
          <a:p>
            <a:pPr marL="514350" indent="-514350">
              <a:buFont typeface="+mj-lt"/>
              <a:buAutoNum type="arabicPeriod"/>
            </a:pPr>
            <a:endParaRPr lang="nl-NL" dirty="0"/>
          </a:p>
        </p:txBody>
      </p:sp>
    </p:spTree>
    <p:extLst>
      <p:ext uri="{BB962C8B-B14F-4D97-AF65-F5344CB8AC3E}">
        <p14:creationId xmlns:p14="http://schemas.microsoft.com/office/powerpoint/2010/main" val="376113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Alternatief leerlingenrapport</a:t>
            </a:r>
            <a:endParaRPr lang="nl-NL" dirty="0"/>
          </a:p>
        </p:txBody>
      </p:sp>
      <p:sp>
        <p:nvSpPr>
          <p:cNvPr id="3" name="Tijdelijke aanduiding voor inhoud 2"/>
          <p:cNvSpPr>
            <a:spLocks noGrp="1"/>
          </p:cNvSpPr>
          <p:nvPr>
            <p:ph idx="1"/>
          </p:nvPr>
        </p:nvSpPr>
        <p:spPr/>
        <p:txBody>
          <a:bodyPr/>
          <a:lstStyle/>
          <a:p>
            <a:r>
              <a:rPr lang="nl-NL" dirty="0" smtClean="0"/>
              <a:t>Niveau.</a:t>
            </a:r>
          </a:p>
          <a:p>
            <a:r>
              <a:rPr lang="nl-NL" dirty="0" smtClean="0"/>
              <a:t>Vaardigheidsgroei ten opzichte van zichzelf en anderen.</a:t>
            </a:r>
          </a:p>
          <a:p>
            <a:r>
              <a:rPr lang="nl-NL" dirty="0" smtClean="0"/>
              <a:t>Koppeling met de referentieniveaus.</a:t>
            </a:r>
          </a:p>
          <a:p>
            <a:r>
              <a:rPr lang="nl-NL" dirty="0" smtClean="0"/>
              <a:t>Welke toets een volgende keer.</a:t>
            </a:r>
          </a:p>
          <a:p>
            <a:r>
              <a:rPr lang="nl-NL" dirty="0" smtClean="0"/>
              <a:t>Tussenvormen van een toets afnemen.</a:t>
            </a:r>
          </a:p>
          <a:p>
            <a:r>
              <a:rPr lang="nl-NL" dirty="0" smtClean="0"/>
              <a:t>Aangeven van de resultaten op bijvoorbeeld het domein rekenen voor de verschillende onderdelen. </a:t>
            </a:r>
          </a:p>
          <a:p>
            <a:endParaRPr lang="nl-NL" dirty="0" smtClean="0"/>
          </a:p>
          <a:p>
            <a:endParaRPr lang="nl-NL" dirty="0"/>
          </a:p>
        </p:txBody>
      </p:sp>
    </p:spTree>
    <p:extLst>
      <p:ext uri="{BB962C8B-B14F-4D97-AF65-F5344CB8AC3E}">
        <p14:creationId xmlns:p14="http://schemas.microsoft.com/office/powerpoint/2010/main" val="228105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Verdere analyse of diagnostiek in de vorm van:</a:t>
            </a:r>
            <a:endParaRPr lang="nl-NL" dirty="0"/>
          </a:p>
        </p:txBody>
      </p:sp>
      <p:sp>
        <p:nvSpPr>
          <p:cNvPr id="3" name="Tijdelijke aanduiding voor inhoud 2"/>
          <p:cNvSpPr>
            <a:spLocks noGrp="1"/>
          </p:cNvSpPr>
          <p:nvPr>
            <p:ph idx="1"/>
          </p:nvPr>
        </p:nvSpPr>
        <p:spPr/>
        <p:txBody>
          <a:bodyPr/>
          <a:lstStyle/>
          <a:p>
            <a:pPr marL="514350" indent="-514350">
              <a:buFont typeface="+mj-lt"/>
              <a:buAutoNum type="arabicPeriod"/>
            </a:pPr>
            <a:r>
              <a:rPr lang="nl-NL" dirty="0" smtClean="0"/>
              <a:t>Rekenen:</a:t>
            </a:r>
            <a:r>
              <a:rPr lang="nl-NL" dirty="0"/>
              <a:t> </a:t>
            </a:r>
            <a:r>
              <a:rPr lang="nl-NL" dirty="0" smtClean="0"/>
              <a:t>Diagnostisch procesonderzoek: </a:t>
            </a:r>
          </a:p>
          <a:p>
            <a:pPr marL="857250" lvl="1" indent="-457200"/>
            <a:r>
              <a:rPr lang="nl-NL" dirty="0" smtClean="0"/>
              <a:t>leerlijnen</a:t>
            </a:r>
          </a:p>
          <a:p>
            <a:pPr lvl="1"/>
            <a:endParaRPr lang="nl-NL" dirty="0"/>
          </a:p>
          <a:p>
            <a:pPr lvl="1"/>
            <a:endParaRPr lang="nl-NL" dirty="0" smtClean="0"/>
          </a:p>
          <a:p>
            <a:pPr lvl="1"/>
            <a:endParaRPr lang="nl-NL" dirty="0"/>
          </a:p>
          <a:p>
            <a:pPr lvl="1"/>
            <a:r>
              <a:rPr lang="nl-NL" dirty="0" smtClean="0"/>
              <a:t>Drieslagmodel</a:t>
            </a:r>
          </a:p>
          <a:p>
            <a:pPr lvl="1"/>
            <a:endParaRPr lang="nl-NL" dirty="0"/>
          </a:p>
          <a:p>
            <a:pPr marL="457200" lvl="1" indent="0">
              <a:buNone/>
            </a:pPr>
            <a:endParaRPr lang="nl-NL"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876" y="2636912"/>
            <a:ext cx="6912248" cy="137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631" y="4365104"/>
            <a:ext cx="2879601" cy="176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378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Verdere analyse rekenen</a:t>
            </a:r>
            <a:endParaRPr lang="nl-NL" dirty="0"/>
          </a:p>
        </p:txBody>
      </p:sp>
      <p:sp>
        <p:nvSpPr>
          <p:cNvPr id="3" name="Tijdelijke aanduiding voor inhoud 2"/>
          <p:cNvSpPr>
            <a:spLocks noGrp="1"/>
          </p:cNvSpPr>
          <p:nvPr>
            <p:ph idx="1"/>
          </p:nvPr>
        </p:nvSpPr>
        <p:spPr/>
        <p:txBody>
          <a:bodyPr>
            <a:normAutofit/>
          </a:bodyPr>
          <a:lstStyle/>
          <a:p>
            <a:pPr marL="0" indent="0">
              <a:buNone/>
            </a:pPr>
            <a:r>
              <a:rPr lang="nl-NL" dirty="0" smtClean="0"/>
              <a:t>Hoofdlijnenmodel</a:t>
            </a:r>
          </a:p>
          <a:p>
            <a:pPr marL="0" indent="0">
              <a:buNone/>
            </a:pPr>
            <a:r>
              <a:rPr lang="nl-NL" sz="2400" dirty="0"/>
              <a:t>Proces van het leren rekenen (per leerlijngebied/ domein</a:t>
            </a:r>
            <a:r>
              <a:rPr lang="nl-NL" sz="2400" dirty="0" smtClean="0"/>
              <a:t>):</a:t>
            </a:r>
            <a:endParaRPr lang="nl-NL" sz="2400" dirty="0"/>
          </a:p>
          <a:p>
            <a:pPr>
              <a:buFontTx/>
              <a:buChar char="-"/>
            </a:pPr>
            <a:r>
              <a:rPr lang="nl-NL" sz="2400" dirty="0"/>
              <a:t>Begripsvorming (concept-ontwikkeling en betekenis </a:t>
            </a:r>
            <a:r>
              <a:rPr lang="nl-NL" sz="2400" dirty="0" smtClean="0"/>
              <a:t>verlenen)</a:t>
            </a:r>
            <a:endParaRPr lang="nl-NL" sz="2400" dirty="0"/>
          </a:p>
          <a:p>
            <a:pPr>
              <a:buFontTx/>
              <a:buChar char="-"/>
            </a:pPr>
            <a:r>
              <a:rPr lang="nl-NL" sz="2400" dirty="0"/>
              <a:t>Ontwikkeling van rekenwiskundige </a:t>
            </a:r>
            <a:r>
              <a:rPr lang="nl-NL" sz="2400" dirty="0" smtClean="0"/>
              <a:t>procedures</a:t>
            </a:r>
            <a:endParaRPr lang="nl-NL" sz="2400" dirty="0"/>
          </a:p>
          <a:p>
            <a:pPr>
              <a:buFontTx/>
              <a:buChar char="-"/>
            </a:pPr>
            <a:r>
              <a:rPr lang="nl-NL" sz="2400" dirty="0"/>
              <a:t>Vlot leren rekenen (automatiseren en memoriseren</a:t>
            </a:r>
            <a:r>
              <a:rPr lang="nl-NL" sz="2400" dirty="0" smtClean="0"/>
              <a:t>)</a:t>
            </a:r>
            <a:endParaRPr lang="nl-NL" sz="2400" dirty="0"/>
          </a:p>
          <a:p>
            <a:pPr>
              <a:buFontTx/>
              <a:buChar char="-"/>
            </a:pPr>
            <a:r>
              <a:rPr lang="nl-NL" sz="2400" dirty="0"/>
              <a:t>Flexibel toepassen</a:t>
            </a:r>
          </a:p>
          <a:p>
            <a:endParaRPr lang="nl-NL" dirty="0" smtClean="0"/>
          </a:p>
          <a:p>
            <a:endParaRPr lang="nl-NL"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149080"/>
            <a:ext cx="2952328" cy="230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1446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Verdere analyse rekenen</a:t>
            </a:r>
            <a:endParaRPr lang="nl-NL" dirty="0"/>
          </a:p>
        </p:txBody>
      </p:sp>
      <p:sp>
        <p:nvSpPr>
          <p:cNvPr id="3" name="Tijdelijke aanduiding voor inhoud 2"/>
          <p:cNvSpPr>
            <a:spLocks noGrp="1"/>
          </p:cNvSpPr>
          <p:nvPr>
            <p:ph idx="1"/>
          </p:nvPr>
        </p:nvSpPr>
        <p:spPr/>
        <p:txBody>
          <a:bodyPr/>
          <a:lstStyle/>
          <a:p>
            <a:r>
              <a:rPr lang="nl-NL" dirty="0" smtClean="0"/>
              <a:t>IJsbergmodel</a:t>
            </a:r>
          </a:p>
          <a:p>
            <a:endParaRPr lang="nl-NL" dirty="0" smtClean="0"/>
          </a:p>
          <a:p>
            <a:endParaRPr lang="nl-NL" dirty="0"/>
          </a:p>
          <a:p>
            <a:endParaRPr lang="nl-NL" dirty="0" smtClean="0"/>
          </a:p>
          <a:p>
            <a:endParaRPr lang="nl-NL" dirty="0"/>
          </a:p>
          <a:p>
            <a:r>
              <a:rPr lang="nl-NL" dirty="0" smtClean="0"/>
              <a:t>Handelingsmodel</a:t>
            </a:r>
          </a:p>
          <a:p>
            <a:endParaRPr lang="nl-NL"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1772816"/>
            <a:ext cx="367240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3871" y="4005064"/>
            <a:ext cx="3204433" cy="1318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4888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Begrijpend lezen</a:t>
            </a:r>
            <a:endParaRPr lang="nl-NL" dirty="0"/>
          </a:p>
        </p:txBody>
      </p:sp>
      <p:sp>
        <p:nvSpPr>
          <p:cNvPr id="3" name="Tijdelijke aanduiding voor inhoud 2"/>
          <p:cNvSpPr>
            <a:spLocks noGrp="1"/>
          </p:cNvSpPr>
          <p:nvPr>
            <p:ph idx="1"/>
          </p:nvPr>
        </p:nvSpPr>
        <p:spPr/>
        <p:txBody>
          <a:bodyPr>
            <a:normAutofit/>
          </a:bodyPr>
          <a:lstStyle/>
          <a:p>
            <a:r>
              <a:rPr lang="nl-NL" sz="2400" dirty="0" smtClean="0"/>
              <a:t>Technische leesvaardigheid</a:t>
            </a:r>
          </a:p>
          <a:p>
            <a:r>
              <a:rPr lang="nl-NL" sz="2400" dirty="0" smtClean="0"/>
              <a:t>Talige kennis: vaak in de vorm van woordenschat</a:t>
            </a:r>
          </a:p>
          <a:p>
            <a:r>
              <a:rPr lang="nl-NL" sz="2400" dirty="0" smtClean="0"/>
              <a:t>Wereldoriënterende kennis (eindtoets?)</a:t>
            </a:r>
          </a:p>
          <a:p>
            <a:r>
              <a:rPr lang="nl-NL" sz="2400" dirty="0" smtClean="0"/>
              <a:t>Strategieën: sturings-, lees-, en herstelstrategieën</a:t>
            </a:r>
          </a:p>
          <a:p>
            <a:pPr>
              <a:lnSpc>
                <a:spcPct val="80000"/>
              </a:lnSpc>
            </a:pPr>
            <a:r>
              <a:rPr lang="nl-NL" altLang="nl-NL" sz="2400" dirty="0"/>
              <a:t>Metacognitieve kennis: zelfregulering</a:t>
            </a:r>
          </a:p>
          <a:p>
            <a:pPr lvl="1">
              <a:lnSpc>
                <a:spcPct val="80000"/>
              </a:lnSpc>
            </a:pPr>
            <a:r>
              <a:rPr lang="nl-NL" altLang="nl-NL" sz="2400" dirty="0"/>
              <a:t>kunnen plannen</a:t>
            </a:r>
          </a:p>
          <a:p>
            <a:pPr lvl="1">
              <a:lnSpc>
                <a:spcPct val="80000"/>
              </a:lnSpc>
            </a:pPr>
            <a:r>
              <a:rPr lang="nl-NL" altLang="nl-NL" sz="2400" dirty="0"/>
              <a:t>sturen</a:t>
            </a:r>
          </a:p>
          <a:p>
            <a:pPr lvl="1">
              <a:lnSpc>
                <a:spcPct val="80000"/>
              </a:lnSpc>
            </a:pPr>
            <a:r>
              <a:rPr lang="nl-NL" altLang="nl-NL" sz="2400" dirty="0"/>
              <a:t>controleren</a:t>
            </a:r>
          </a:p>
          <a:p>
            <a:pPr lvl="1">
              <a:lnSpc>
                <a:spcPct val="80000"/>
              </a:lnSpc>
            </a:pPr>
            <a:r>
              <a:rPr lang="nl-NL" altLang="nl-NL" sz="2400" dirty="0"/>
              <a:t>bijstellen</a:t>
            </a:r>
          </a:p>
          <a:p>
            <a:pPr>
              <a:lnSpc>
                <a:spcPct val="80000"/>
              </a:lnSpc>
            </a:pPr>
            <a:r>
              <a:rPr lang="nl-NL" altLang="nl-NL" sz="2400" dirty="0" smtClean="0"/>
              <a:t>Geheugen</a:t>
            </a:r>
            <a:r>
              <a:rPr lang="nl-NL" altLang="nl-NL" sz="2400" dirty="0"/>
              <a:t>, denkvaardigheid</a:t>
            </a:r>
          </a:p>
          <a:p>
            <a:pPr>
              <a:lnSpc>
                <a:spcPct val="80000"/>
              </a:lnSpc>
            </a:pPr>
            <a:r>
              <a:rPr lang="nl-NL" altLang="nl-NL" sz="2400" dirty="0"/>
              <a:t>Beheersen studietechnieken</a:t>
            </a:r>
          </a:p>
          <a:p>
            <a:endParaRPr lang="nl-NL" dirty="0" smtClean="0"/>
          </a:p>
          <a:p>
            <a:endParaRPr lang="nl-NL" dirty="0" smtClean="0"/>
          </a:p>
          <a:p>
            <a:endParaRPr lang="nl-NL" dirty="0"/>
          </a:p>
        </p:txBody>
      </p:sp>
    </p:spTree>
    <p:extLst>
      <p:ext uri="{BB962C8B-B14F-4D97-AF65-F5344CB8AC3E}">
        <p14:creationId xmlns:p14="http://schemas.microsoft.com/office/powerpoint/2010/main" val="2876994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Spelling</a:t>
            </a:r>
            <a:endParaRPr lang="nl-NL" dirty="0"/>
          </a:p>
        </p:txBody>
      </p:sp>
      <p:sp>
        <p:nvSpPr>
          <p:cNvPr id="3" name="Tijdelijke aanduiding voor inhoud 2"/>
          <p:cNvSpPr>
            <a:spLocks noGrp="1"/>
          </p:cNvSpPr>
          <p:nvPr>
            <p:ph idx="1"/>
          </p:nvPr>
        </p:nvSpPr>
        <p:spPr/>
        <p:txBody>
          <a:bodyPr>
            <a:normAutofit fontScale="85000" lnSpcReduction="20000"/>
          </a:bodyPr>
          <a:lstStyle/>
          <a:p>
            <a:r>
              <a:rPr lang="nl-NL" dirty="0" smtClean="0"/>
              <a:t>Foutenbewustzijn</a:t>
            </a:r>
          </a:p>
          <a:p>
            <a:r>
              <a:rPr lang="nl-NL" dirty="0" smtClean="0"/>
              <a:t>Strategiegebruik: </a:t>
            </a:r>
          </a:p>
          <a:p>
            <a:pPr lvl="1"/>
            <a:r>
              <a:rPr lang="nl-NL" altLang="nl-NL" dirty="0" smtClean="0">
                <a:ea typeface="Geneva" charset="0"/>
                <a:cs typeface="Geneva" charset="0"/>
              </a:rPr>
              <a:t>Luisterwoord</a:t>
            </a:r>
            <a:endParaRPr lang="nl-NL" altLang="nl-NL" dirty="0">
              <a:ea typeface="Geneva" charset="0"/>
            </a:endParaRPr>
          </a:p>
          <a:p>
            <a:pPr lvl="1"/>
            <a:r>
              <a:rPr lang="nl-NL" altLang="nl-NL" dirty="0" smtClean="0">
                <a:ea typeface="Geneva" charset="0"/>
                <a:cs typeface="Geneva" charset="0"/>
              </a:rPr>
              <a:t>Inprenten</a:t>
            </a:r>
          </a:p>
          <a:p>
            <a:pPr lvl="1"/>
            <a:r>
              <a:rPr lang="nl-NL" altLang="nl-NL" dirty="0" smtClean="0">
                <a:ea typeface="Geneva" charset="0"/>
                <a:cs typeface="Geneva" charset="0"/>
              </a:rPr>
              <a:t>Analogieaanpak</a:t>
            </a:r>
            <a:endParaRPr lang="nl-NL" altLang="nl-NL" dirty="0">
              <a:ea typeface="Geneva" charset="0"/>
              <a:cs typeface="Geneva" charset="0"/>
            </a:endParaRPr>
          </a:p>
          <a:p>
            <a:pPr lvl="1"/>
            <a:r>
              <a:rPr lang="nl-NL" altLang="nl-NL" dirty="0">
                <a:ea typeface="Geneva" charset="0"/>
                <a:cs typeface="Geneva" charset="0"/>
              </a:rPr>
              <a:t>Woordvormingsstrategie</a:t>
            </a:r>
          </a:p>
          <a:p>
            <a:pPr lvl="1"/>
            <a:r>
              <a:rPr lang="nl-NL" altLang="nl-NL" dirty="0">
                <a:ea typeface="Geneva" charset="0"/>
                <a:cs typeface="Geneva" charset="0"/>
              </a:rPr>
              <a:t>Regelaanpak (algoritme)</a:t>
            </a:r>
          </a:p>
          <a:p>
            <a:pPr lvl="2"/>
            <a:r>
              <a:rPr lang="nl-NL" altLang="nl-NL" sz="2000" dirty="0">
                <a:ea typeface="Geneva" charset="0"/>
              </a:rPr>
              <a:t>gesloten lettergreep</a:t>
            </a:r>
          </a:p>
          <a:p>
            <a:pPr lvl="2"/>
            <a:r>
              <a:rPr lang="nl-NL" altLang="nl-NL" sz="2000" dirty="0">
                <a:ea typeface="Geneva" charset="0"/>
              </a:rPr>
              <a:t>open lettergreep</a:t>
            </a:r>
          </a:p>
          <a:p>
            <a:pPr lvl="2"/>
            <a:r>
              <a:rPr lang="nl-NL" altLang="nl-NL" sz="2000" dirty="0">
                <a:ea typeface="Geneva" charset="0"/>
              </a:rPr>
              <a:t>verdubbeling van de medeklinker</a:t>
            </a:r>
          </a:p>
          <a:p>
            <a:pPr lvl="2"/>
            <a:r>
              <a:rPr lang="nl-NL" altLang="nl-NL" sz="2000" dirty="0">
                <a:ea typeface="Geneva" charset="0"/>
              </a:rPr>
              <a:t>tweetekenklank</a:t>
            </a:r>
          </a:p>
          <a:p>
            <a:pPr lvl="2"/>
            <a:r>
              <a:rPr lang="nl-NL" altLang="nl-NL" sz="2000" dirty="0" smtClean="0">
                <a:ea typeface="Geneva" charset="0"/>
              </a:rPr>
              <a:t>verlengingsregel</a:t>
            </a:r>
            <a:endParaRPr lang="nl-NL" dirty="0" smtClean="0"/>
          </a:p>
          <a:p>
            <a:r>
              <a:rPr lang="nl-NL" dirty="0" smtClean="0"/>
              <a:t>Beheersing onderliggende vaardigheden</a:t>
            </a:r>
          </a:p>
          <a:p>
            <a:endParaRPr lang="nl-NL" dirty="0"/>
          </a:p>
        </p:txBody>
      </p:sp>
    </p:spTree>
    <p:extLst>
      <p:ext uri="{BB962C8B-B14F-4D97-AF65-F5344CB8AC3E}">
        <p14:creationId xmlns:p14="http://schemas.microsoft.com/office/powerpoint/2010/main" val="631939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1403350" y="333375"/>
            <a:ext cx="5060950" cy="792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nl-NL" altLang="nl-NL" smtClean="0"/>
              <a:t>			Knelpunt …</a:t>
            </a:r>
          </a:p>
        </p:txBody>
      </p:sp>
      <p:sp>
        <p:nvSpPr>
          <p:cNvPr id="29699" name="Rectangle 3"/>
          <p:cNvSpPr>
            <a:spLocks noGrp="1" noChangeArrowheads="1"/>
          </p:cNvSpPr>
          <p:nvPr>
            <p:ph idx="1"/>
          </p:nvPr>
        </p:nvSpPr>
        <p:spPr bwMode="auto">
          <a:xfrm>
            <a:off x="990600" y="1773238"/>
            <a:ext cx="7162800" cy="4322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nl-NL" altLang="nl-NL" sz="2000" dirty="0" smtClean="0"/>
          </a:p>
          <a:p>
            <a:pPr eaLnBrk="1" hangingPunct="1"/>
            <a:endParaRPr lang="nl-NL" altLang="nl-NL" sz="2000" dirty="0" smtClean="0"/>
          </a:p>
          <a:p>
            <a:pPr eaLnBrk="1" hangingPunct="1"/>
            <a:r>
              <a:rPr lang="nl-NL" altLang="nl-NL" sz="2400" dirty="0" smtClean="0"/>
              <a:t>Een groep leerlingen (25%) haalt niveau 1F niet op 12-jarige leeftijd....  </a:t>
            </a:r>
          </a:p>
          <a:p>
            <a:pPr eaLnBrk="1" hangingPunct="1"/>
            <a:r>
              <a:rPr lang="nl-NL" altLang="nl-NL" sz="2400" dirty="0" smtClean="0"/>
              <a:t>Streven 85% haalt dat niveau.</a:t>
            </a:r>
          </a:p>
          <a:p>
            <a:pPr eaLnBrk="1" hangingPunct="1"/>
            <a:r>
              <a:rPr lang="nl-NL" altLang="nl-NL" sz="2400" dirty="0" smtClean="0"/>
              <a:t>Resultaten zijn beter: zie</a:t>
            </a:r>
          </a:p>
          <a:p>
            <a:pPr marL="0" indent="0" eaLnBrk="1" hangingPunct="1">
              <a:buNone/>
            </a:pPr>
            <a:r>
              <a:rPr lang="nl-NL" altLang="nl-NL" sz="2400" dirty="0"/>
              <a:t>o</a:t>
            </a:r>
            <a:r>
              <a:rPr lang="nl-NL" altLang="nl-NL" sz="2400" dirty="0" smtClean="0"/>
              <a:t>nderwijsinspectie 2015</a:t>
            </a:r>
          </a:p>
          <a:p>
            <a:pPr eaLnBrk="1" hangingPunct="1"/>
            <a:endParaRPr lang="nl-NL" altLang="nl-NL" sz="2400" b="1" dirty="0" smtClean="0"/>
          </a:p>
          <a:p>
            <a:pPr eaLnBrk="1" hangingPunct="1"/>
            <a:endParaRPr lang="nl-NL" altLang="nl-NL" sz="2400" dirty="0" smtClean="0"/>
          </a:p>
          <a:p>
            <a:pPr eaLnBrk="1" hangingPunct="1"/>
            <a:endParaRPr lang="nl-NL" altLang="nl-NL" sz="2400" b="1" dirty="0" smtClean="0"/>
          </a:p>
          <a:p>
            <a:pPr eaLnBrk="1" hangingPunct="1"/>
            <a:endParaRPr lang="nl-NL" altLang="nl-NL" sz="1600" b="1" dirty="0" smtClean="0"/>
          </a:p>
          <a:p>
            <a:pPr eaLnBrk="1" hangingPunct="1"/>
            <a:endParaRPr lang="nl-NL" altLang="nl-NL" sz="1600" b="1" dirty="0" smtClean="0"/>
          </a:p>
        </p:txBody>
      </p:sp>
      <p:pic>
        <p:nvPicPr>
          <p:cNvPr id="29700" name="Picture 5" descr="L:\SGN\SO\LPO\Passende perspectieven\taal\(half)producten\figuren\Pape_illustratie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751263"/>
            <a:ext cx="3432175"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6917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mtClean="0"/>
              <a:t>Welke leerlingen?</a:t>
            </a:r>
          </a:p>
        </p:txBody>
      </p:sp>
      <p:sp>
        <p:nvSpPr>
          <p:cNvPr id="3" name="Tijdelijke aanduiding voor inhoud 2"/>
          <p:cNvSpPr>
            <a:spLocks noGrp="1"/>
          </p:cNvSpPr>
          <p:nvPr>
            <p:ph idx="1"/>
          </p:nvPr>
        </p:nvSpPr>
        <p:spPr/>
        <p:txBody>
          <a:bodyPr/>
          <a:lstStyle/>
          <a:p>
            <a:pPr marL="457200" indent="-457200">
              <a:buFont typeface="Arial" panose="020B0604020202020204" pitchFamily="34" charset="0"/>
              <a:buChar char="•"/>
              <a:defRPr/>
            </a:pPr>
            <a:endParaRPr lang="nl-NL" dirty="0" smtClean="0"/>
          </a:p>
          <a:p>
            <a:pPr marL="457200" indent="-457200">
              <a:buFont typeface="Arial" panose="020B0604020202020204" pitchFamily="34" charset="0"/>
              <a:buChar char="•"/>
              <a:defRPr/>
            </a:pPr>
            <a:r>
              <a:rPr lang="nl-NL" dirty="0" err="1" smtClean="0"/>
              <a:t>Kindfactoren</a:t>
            </a:r>
            <a:r>
              <a:rPr lang="nl-NL" dirty="0" smtClean="0"/>
              <a:t>: Cognitieve capaciteiten goed maar er is sprake van bijvoorbeeld ADHD, ASS, dyslexie, dyscalculie, enz.</a:t>
            </a:r>
          </a:p>
          <a:p>
            <a:pPr marL="457200" indent="-457200">
              <a:buFont typeface="Arial" panose="020B0604020202020204" pitchFamily="34" charset="0"/>
              <a:buChar char="•"/>
              <a:defRPr/>
            </a:pPr>
            <a:r>
              <a:rPr lang="nl-NL" dirty="0" smtClean="0"/>
              <a:t>Thuis onvoldoende gericht op de schooltaal en te weinig taalstimulering</a:t>
            </a:r>
          </a:p>
          <a:p>
            <a:pPr marL="457200" indent="-457200">
              <a:buFont typeface="Arial" panose="020B0604020202020204" pitchFamily="34" charset="0"/>
              <a:buChar char="•"/>
              <a:defRPr/>
            </a:pPr>
            <a:r>
              <a:rPr lang="nl-NL" dirty="0" smtClean="0"/>
              <a:t>Meertalige achtergrond</a:t>
            </a:r>
          </a:p>
          <a:p>
            <a:pPr marL="457200" indent="-457200">
              <a:buFont typeface="Arial" panose="020B0604020202020204" pitchFamily="34" charset="0"/>
              <a:buChar char="•"/>
              <a:defRPr/>
            </a:pPr>
            <a:r>
              <a:rPr lang="nl-NL" dirty="0" smtClean="0"/>
              <a:t>Beperkte leermogelijkheden</a:t>
            </a:r>
          </a:p>
          <a:p>
            <a:pPr>
              <a:defRPr/>
            </a:pPr>
            <a:endParaRPr lang="nl-NL" dirty="0" smtClean="0"/>
          </a:p>
          <a:p>
            <a:pPr>
              <a:defRPr/>
            </a:pPr>
            <a:endParaRPr lang="nl-NL" dirty="0"/>
          </a:p>
        </p:txBody>
      </p:sp>
    </p:spTree>
    <p:extLst>
      <p:ext uri="{BB962C8B-B14F-4D97-AF65-F5344CB8AC3E}">
        <p14:creationId xmlns:p14="http://schemas.microsoft.com/office/powerpoint/2010/main" val="4060065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a:xfrm>
            <a:off x="-252413" y="404813"/>
            <a:ext cx="7315201" cy="911225"/>
          </a:xfrm>
        </p:spPr>
        <p:txBody>
          <a:bodyPr>
            <a:normAutofit fontScale="90000"/>
          </a:bodyPr>
          <a:lstStyle/>
          <a:p>
            <a:pPr>
              <a:defRPr/>
            </a:pPr>
            <a:r>
              <a:rPr lang="nl-NL" altLang="nl-NL" dirty="0" smtClean="0"/>
              <a:t>	Mogelijke interventies</a:t>
            </a:r>
            <a:br>
              <a:rPr lang="nl-NL" altLang="nl-NL" dirty="0" smtClean="0"/>
            </a:br>
            <a:r>
              <a:rPr lang="nl-NL" altLang="nl-NL" dirty="0" smtClean="0"/>
              <a:t/>
            </a:r>
            <a:br>
              <a:rPr lang="nl-NL" altLang="nl-NL" dirty="0" smtClean="0"/>
            </a:br>
            <a:endParaRPr lang="nl-NL" altLang="nl-NL" dirty="0" smtClean="0"/>
          </a:p>
        </p:txBody>
      </p:sp>
      <p:sp>
        <p:nvSpPr>
          <p:cNvPr id="32771" name="Tijdelijke aanduiding voor inhoud 2"/>
          <p:cNvSpPr>
            <a:spLocks noGrp="1"/>
          </p:cNvSpPr>
          <p:nvPr>
            <p:ph idx="1"/>
          </p:nvPr>
        </p:nvSpPr>
        <p:spPr bwMode="auto">
          <a:xfrm>
            <a:off x="1116013" y="1700213"/>
            <a:ext cx="5308600" cy="410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Tx/>
              <a:buChar char="•"/>
            </a:pPr>
            <a:endParaRPr lang="nl-NL" altLang="nl-NL" sz="2000" b="1" smtClean="0"/>
          </a:p>
          <a:p>
            <a:pPr>
              <a:buFontTx/>
              <a:buChar char="•"/>
            </a:pPr>
            <a:r>
              <a:rPr lang="nl-NL" altLang="nl-NL" sz="2000" b="1" smtClean="0"/>
              <a:t>Intensief programma om aansluiting bij de groep te houden/remediëren</a:t>
            </a:r>
          </a:p>
          <a:p>
            <a:pPr lvl="1"/>
            <a:r>
              <a:rPr lang="nl-NL" altLang="nl-NL" sz="1600" smtClean="0"/>
              <a:t>Didactische inspanning</a:t>
            </a:r>
          </a:p>
          <a:p>
            <a:pPr lvl="1"/>
            <a:r>
              <a:rPr lang="nl-NL" altLang="nl-NL" sz="1600" smtClean="0"/>
              <a:t>Onderhoud en tijd</a:t>
            </a:r>
          </a:p>
          <a:p>
            <a:pPr>
              <a:buFontTx/>
              <a:buChar char="•"/>
            </a:pPr>
            <a:r>
              <a:rPr lang="nl-NL" altLang="nl-NL" sz="2000" b="1" smtClean="0"/>
              <a:t>Inzetten van hulpmiddelen en er mee leren omgaan (compenserend)</a:t>
            </a:r>
          </a:p>
          <a:p>
            <a:pPr>
              <a:buFontTx/>
              <a:buChar char="•"/>
            </a:pPr>
            <a:r>
              <a:rPr lang="nl-NL" altLang="nl-NL" sz="2000" b="1" smtClean="0"/>
              <a:t>Dispenserende maatregelen</a:t>
            </a:r>
          </a:p>
          <a:p>
            <a:pPr>
              <a:buFontTx/>
              <a:buChar char="•"/>
            </a:pPr>
            <a:r>
              <a:rPr lang="nl-NL" altLang="nl-NL" sz="2000" b="1" smtClean="0"/>
              <a:t>Leerroutes: passend aanbod door onderbouwde keuzes</a:t>
            </a:r>
          </a:p>
          <a:p>
            <a:pPr>
              <a:buFontTx/>
              <a:buChar char="•"/>
            </a:pPr>
            <a:r>
              <a:rPr lang="nl-NL" altLang="nl-NL" sz="2000" b="1" smtClean="0"/>
              <a:t>Specifieke ondersteuningsbehoefte: ontwikkelingsperspectief</a:t>
            </a:r>
          </a:p>
          <a:p>
            <a:endParaRPr lang="nl-NL" altLang="nl-NL" smtClean="0"/>
          </a:p>
          <a:p>
            <a:endParaRPr lang="nl-NL" altLang="nl-NL" smtClean="0"/>
          </a:p>
          <a:p>
            <a:endParaRPr lang="nl-NL" altLang="nl-NL" smtClean="0"/>
          </a:p>
        </p:txBody>
      </p:sp>
      <p:pic>
        <p:nvPicPr>
          <p:cNvPr id="32772" name="Picture 6" descr="D:\Users\m.langberg\AppData\Local\Microsoft\Windows\Temporary Internet Files\Content.IE5\SIIGQCKX\MC90003703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125" y="1316038"/>
            <a:ext cx="2160588"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7079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bwMode="auto">
          <a:xfrm>
            <a:off x="107950" y="404813"/>
            <a:ext cx="73152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nl-NL" smtClean="0"/>
              <a:t>Doelgroepen en leerroutes</a:t>
            </a:r>
          </a:p>
        </p:txBody>
      </p:sp>
      <p:sp>
        <p:nvSpPr>
          <p:cNvPr id="11267" name="Rectangle 3"/>
          <p:cNvSpPr>
            <a:spLocks noGrp="1" noChangeArrowheads="1"/>
          </p:cNvSpPr>
          <p:nvPr>
            <p:ph type="body" idx="4294967295"/>
          </p:nvPr>
        </p:nvSpPr>
        <p:spPr>
          <a:xfrm>
            <a:off x="684213" y="1412875"/>
            <a:ext cx="8040687" cy="4862513"/>
          </a:xfrm>
          <a:prstGeom prst="rect">
            <a:avLst/>
          </a:prstGeom>
        </p:spPr>
        <p:txBody>
          <a:bodyPr>
            <a:normAutofit fontScale="85000" lnSpcReduction="20000"/>
          </a:bodyPr>
          <a:lstStyle/>
          <a:p>
            <a:pPr marL="0" indent="0" eaLnBrk="1" hangingPunct="1">
              <a:buNone/>
              <a:defRPr/>
            </a:pPr>
            <a:r>
              <a:rPr lang="nl-NL" altLang="nl-NL" sz="2000" dirty="0" smtClean="0"/>
              <a:t>Rekening houdend met:</a:t>
            </a:r>
          </a:p>
          <a:p>
            <a:pPr eaLnBrk="1" hangingPunct="1">
              <a:buFont typeface="Arial" panose="020B0604020202020204" pitchFamily="34" charset="0"/>
              <a:buChar char="•"/>
              <a:defRPr/>
            </a:pPr>
            <a:r>
              <a:rPr lang="nl-NL" altLang="nl-NL" sz="2000" dirty="0" smtClean="0"/>
              <a:t>cognitieve capaciteiten en/of specifieke beperkingen  (ASS, ADHD, Dyslexie)</a:t>
            </a:r>
          </a:p>
          <a:p>
            <a:pPr eaLnBrk="1" hangingPunct="1">
              <a:buFont typeface="Arial" panose="020B0604020202020204" pitchFamily="34" charset="0"/>
              <a:buChar char="•"/>
              <a:defRPr/>
            </a:pPr>
            <a:r>
              <a:rPr lang="nl-NL" altLang="nl-NL" sz="2000" dirty="0" smtClean="0"/>
              <a:t>doorstroom vervolgonderwijs (uitstroombestemming/ontwikkelingsperspectief)</a:t>
            </a:r>
          </a:p>
          <a:p>
            <a:pPr eaLnBrk="1" hangingPunct="1">
              <a:buFont typeface="Arial" panose="020B0604020202020204" pitchFamily="34" charset="0"/>
              <a:buChar char="•"/>
              <a:defRPr/>
            </a:pPr>
            <a:r>
              <a:rPr lang="nl-NL" altLang="nl-NL" sz="2000" dirty="0" smtClean="0"/>
              <a:t>bandbreedte</a:t>
            </a:r>
          </a:p>
          <a:p>
            <a:pPr marL="0" indent="0">
              <a:buNone/>
            </a:pPr>
            <a:r>
              <a:rPr lang="nl-NL" altLang="nl-NL" sz="2100" dirty="0">
                <a:solidFill>
                  <a:srgbClr val="0000FF"/>
                </a:solidFill>
                <a:latin typeface="Arial" pitchFamily="34" charset="0"/>
                <a:ea typeface="Osaka"/>
                <a:cs typeface="Osaka"/>
              </a:rPr>
              <a:t>Leerlingen zitten in alle vormen van primair onderwijs,</a:t>
            </a:r>
          </a:p>
          <a:p>
            <a:pPr marL="0" indent="0">
              <a:buNone/>
            </a:pPr>
            <a:r>
              <a:rPr lang="nl-NL" altLang="nl-NL" sz="2100" dirty="0">
                <a:solidFill>
                  <a:srgbClr val="0000FF"/>
                </a:solidFill>
                <a:latin typeface="Arial" pitchFamily="34" charset="0"/>
                <a:ea typeface="Osaka"/>
                <a:cs typeface="Osaka"/>
              </a:rPr>
              <a:t>dus zowel in regulier als, speciaal (basis) onderwijs</a:t>
            </a:r>
            <a:endParaRPr lang="nl-NL" altLang="nl-NL" sz="2100" dirty="0" smtClean="0"/>
          </a:p>
          <a:p>
            <a:pPr eaLnBrk="1" hangingPunct="1">
              <a:defRPr/>
            </a:pPr>
            <a:r>
              <a:rPr lang="nl-NL" altLang="nl-NL" sz="2600" dirty="0" smtClean="0"/>
              <a:t>Groep 1 				Leerroute 1 (vmbo-tl/gl en 						hoger)</a:t>
            </a:r>
          </a:p>
          <a:p>
            <a:pPr eaLnBrk="1" hangingPunct="1">
              <a:defRPr/>
            </a:pPr>
            <a:endParaRPr lang="nl-NL" altLang="nl-NL" sz="2600" dirty="0" smtClean="0"/>
          </a:p>
          <a:p>
            <a:pPr eaLnBrk="1" hangingPunct="1">
              <a:defRPr/>
            </a:pPr>
            <a:r>
              <a:rPr lang="nl-NL" altLang="nl-NL" sz="2600" dirty="0" smtClean="0"/>
              <a:t>Groep 2				Leerroute 2 (vmbo </a:t>
            </a:r>
            <a:r>
              <a:rPr lang="nl-NL" altLang="nl-NL" sz="2600" dirty="0" err="1" smtClean="0"/>
              <a:t>bb</a:t>
            </a:r>
            <a:r>
              <a:rPr lang="nl-NL" altLang="nl-NL" sz="2600" dirty="0" smtClean="0"/>
              <a:t>/</a:t>
            </a:r>
            <a:r>
              <a:rPr lang="nl-NL" altLang="nl-NL" sz="2600" dirty="0" err="1" smtClean="0"/>
              <a:t>kb</a:t>
            </a:r>
            <a:r>
              <a:rPr lang="nl-NL" altLang="nl-NL" sz="2600" dirty="0" smtClean="0"/>
              <a:t>)</a:t>
            </a:r>
          </a:p>
          <a:p>
            <a:pPr marL="0" indent="0" eaLnBrk="1" hangingPunct="1">
              <a:buNone/>
              <a:defRPr/>
            </a:pPr>
            <a:r>
              <a:rPr lang="nl-NL" altLang="nl-NL" sz="2600" dirty="0" smtClean="0"/>
              <a:t>					Leerroute 3 (</a:t>
            </a:r>
            <a:r>
              <a:rPr lang="nl-NL" altLang="nl-NL" sz="2600" dirty="0" err="1" smtClean="0"/>
              <a:t>PrO</a:t>
            </a:r>
            <a:r>
              <a:rPr lang="nl-NL" altLang="nl-NL" sz="2600" dirty="0" smtClean="0"/>
              <a:t> en VSO 						arbeid)</a:t>
            </a:r>
          </a:p>
          <a:p>
            <a:pPr marL="0" indent="0" eaLnBrk="1" hangingPunct="1">
              <a:buNone/>
              <a:defRPr/>
            </a:pPr>
            <a:r>
              <a:rPr lang="nl-NL" altLang="nl-NL" sz="2600" dirty="0" smtClean="0"/>
              <a:t>Zie schema pagina 21: </a:t>
            </a:r>
            <a:r>
              <a:rPr lang="nl-NL" altLang="nl-NL" sz="2600" dirty="0"/>
              <a:t>P</a:t>
            </a:r>
            <a:r>
              <a:rPr lang="nl-NL" altLang="nl-NL" sz="2600" dirty="0" smtClean="0"/>
              <a:t>assende perspectieven taal (Wegwijzer)</a:t>
            </a:r>
          </a:p>
          <a:p>
            <a:pPr marL="0" indent="0" eaLnBrk="1" hangingPunct="1">
              <a:buNone/>
              <a:defRPr/>
            </a:pPr>
            <a:endParaRPr lang="nl-NL" altLang="nl-NL" sz="2600" dirty="0" smtClean="0"/>
          </a:p>
          <a:p>
            <a:pPr marL="0" indent="0">
              <a:buNone/>
            </a:pPr>
            <a:r>
              <a:rPr lang="nl-NL" altLang="nl-NL" sz="2800" dirty="0" smtClean="0">
                <a:solidFill>
                  <a:srgbClr val="0000FF"/>
                </a:solidFill>
                <a:latin typeface="Arial" pitchFamily="34" charset="0"/>
                <a:ea typeface="Osaka"/>
                <a:cs typeface="Osaka"/>
              </a:rPr>
              <a:t>Uitgezonderd: Leerlingen </a:t>
            </a:r>
            <a:r>
              <a:rPr lang="nl-NL" altLang="nl-NL" sz="2800" dirty="0">
                <a:solidFill>
                  <a:srgbClr val="0000FF"/>
                </a:solidFill>
                <a:latin typeface="Arial" pitchFamily="34" charset="0"/>
                <a:ea typeface="Osaka"/>
                <a:cs typeface="Osaka"/>
              </a:rPr>
              <a:t>met </a:t>
            </a:r>
            <a:r>
              <a:rPr lang="nl-NL" altLang="nl-NL" sz="2800" dirty="0" err="1" smtClean="0">
                <a:solidFill>
                  <a:srgbClr val="0000FF"/>
                </a:solidFill>
                <a:latin typeface="Arial" pitchFamily="34" charset="0"/>
                <a:ea typeface="Osaka"/>
                <a:cs typeface="Osaka"/>
              </a:rPr>
              <a:t>zml</a:t>
            </a:r>
            <a:r>
              <a:rPr lang="nl-NL" altLang="nl-NL" sz="2800" dirty="0" smtClean="0">
                <a:solidFill>
                  <a:srgbClr val="0000FF"/>
                </a:solidFill>
                <a:latin typeface="Arial" pitchFamily="34" charset="0"/>
                <a:ea typeface="Osaka"/>
                <a:cs typeface="Osaka"/>
              </a:rPr>
              <a:t> </a:t>
            </a:r>
            <a:r>
              <a:rPr lang="nl-NL" altLang="nl-NL" sz="2800" dirty="0">
                <a:solidFill>
                  <a:srgbClr val="0000FF"/>
                </a:solidFill>
                <a:latin typeface="Arial" pitchFamily="34" charset="0"/>
                <a:ea typeface="Osaka"/>
                <a:cs typeface="Osaka"/>
              </a:rPr>
              <a:t>of </a:t>
            </a:r>
            <a:r>
              <a:rPr lang="nl-NL" altLang="nl-NL" sz="2800" dirty="0" err="1">
                <a:solidFill>
                  <a:srgbClr val="0000FF"/>
                </a:solidFill>
                <a:latin typeface="Arial" pitchFamily="34" charset="0"/>
                <a:ea typeface="Osaka"/>
                <a:cs typeface="Osaka"/>
              </a:rPr>
              <a:t>zml</a:t>
            </a:r>
            <a:r>
              <a:rPr lang="nl-NL" altLang="nl-NL" sz="2800" dirty="0">
                <a:solidFill>
                  <a:srgbClr val="0000FF"/>
                </a:solidFill>
                <a:latin typeface="Arial" pitchFamily="34" charset="0"/>
                <a:ea typeface="Osaka"/>
                <a:cs typeface="Osaka"/>
              </a:rPr>
              <a:t>-mg </a:t>
            </a:r>
            <a:r>
              <a:rPr lang="nl-NL" altLang="nl-NL" sz="2800" dirty="0" smtClean="0">
                <a:solidFill>
                  <a:srgbClr val="0000FF"/>
                </a:solidFill>
                <a:latin typeface="Arial" pitchFamily="34" charset="0"/>
                <a:ea typeface="Osaka"/>
                <a:cs typeface="Osaka"/>
              </a:rPr>
              <a:t>indicatie.</a:t>
            </a:r>
            <a:endParaRPr lang="nl-NL" altLang="nl-NL" sz="2800" b="1" dirty="0">
              <a:solidFill>
                <a:srgbClr val="0000FF"/>
              </a:solidFill>
              <a:latin typeface="Arial" pitchFamily="34" charset="0"/>
              <a:ea typeface="Osaka"/>
              <a:cs typeface="Osaka"/>
            </a:endParaRPr>
          </a:p>
          <a:p>
            <a:pPr eaLnBrk="1" hangingPunct="1">
              <a:defRPr/>
            </a:pPr>
            <a:endParaRPr lang="nl-NL" altLang="nl-NL" b="1" dirty="0" smtClean="0"/>
          </a:p>
          <a:p>
            <a:pPr eaLnBrk="1" hangingPunct="1">
              <a:defRPr/>
            </a:pPr>
            <a:endParaRPr lang="nl-NL" altLang="nl-NL" dirty="0" smtClean="0"/>
          </a:p>
        </p:txBody>
      </p:sp>
      <p:sp>
        <p:nvSpPr>
          <p:cNvPr id="34820" name="AutoShape 4"/>
          <p:cNvSpPr>
            <a:spLocks noChangeArrowheads="1"/>
          </p:cNvSpPr>
          <p:nvPr/>
        </p:nvSpPr>
        <p:spPr bwMode="auto">
          <a:xfrm>
            <a:off x="2683597" y="2996952"/>
            <a:ext cx="719138" cy="2889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nl-NL"/>
          </a:p>
        </p:txBody>
      </p:sp>
      <p:sp>
        <p:nvSpPr>
          <p:cNvPr id="34821" name="AutoShape 5"/>
          <p:cNvSpPr>
            <a:spLocks/>
          </p:cNvSpPr>
          <p:nvPr/>
        </p:nvSpPr>
        <p:spPr bwMode="auto">
          <a:xfrm>
            <a:off x="3651250" y="4745038"/>
            <a:ext cx="215900" cy="574675"/>
          </a:xfrm>
          <a:prstGeom prst="rightBrace">
            <a:avLst>
              <a:gd name="adj1" fmla="val 2218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endParaRPr lang="nl-NL" altLang="nl-NL">
              <a:latin typeface="Arial" pitchFamily="34" charset="0"/>
              <a:ea typeface="Osaka"/>
              <a:cs typeface="Osaka"/>
            </a:endParaRPr>
          </a:p>
        </p:txBody>
      </p:sp>
      <p:sp>
        <p:nvSpPr>
          <p:cNvPr id="34822" name="AutoShape 6"/>
          <p:cNvSpPr>
            <a:spLocks noChangeArrowheads="1"/>
          </p:cNvSpPr>
          <p:nvPr/>
        </p:nvSpPr>
        <p:spPr bwMode="auto">
          <a:xfrm>
            <a:off x="2770981" y="3933056"/>
            <a:ext cx="719137" cy="2889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nl-NL"/>
          </a:p>
        </p:txBody>
      </p:sp>
      <p:sp>
        <p:nvSpPr>
          <p:cNvPr id="12296" name="Tekstvak 1"/>
          <p:cNvSpPr txBox="1">
            <a:spLocks noChangeArrowheads="1"/>
          </p:cNvSpPr>
          <p:nvPr/>
        </p:nvSpPr>
        <p:spPr bwMode="auto">
          <a:xfrm>
            <a:off x="6819900" y="1412875"/>
            <a:ext cx="190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Fontys Frutiger" pitchFamily="2" charset="0"/>
                <a:ea typeface="Geneva" charset="-128"/>
              </a:defRPr>
            </a:lvl1pPr>
            <a:lvl2pPr marL="742950" indent="-285750">
              <a:defRPr sz="2400">
                <a:solidFill>
                  <a:schemeClr val="tx1"/>
                </a:solidFill>
                <a:latin typeface="Fontys Frutiger" pitchFamily="2" charset="0"/>
                <a:ea typeface="Geneva" charset="-128"/>
              </a:defRPr>
            </a:lvl2pPr>
            <a:lvl3pPr marL="1143000" indent="-228600">
              <a:defRPr sz="2400">
                <a:solidFill>
                  <a:schemeClr val="tx1"/>
                </a:solidFill>
                <a:latin typeface="Fontys Frutiger" pitchFamily="2" charset="0"/>
                <a:ea typeface="Geneva" charset="-128"/>
              </a:defRPr>
            </a:lvl3pPr>
            <a:lvl4pPr marL="1600200" indent="-228600">
              <a:defRPr sz="2400">
                <a:solidFill>
                  <a:schemeClr val="tx1"/>
                </a:solidFill>
                <a:latin typeface="Fontys Frutiger" pitchFamily="2" charset="0"/>
                <a:ea typeface="Geneva" charset="-128"/>
              </a:defRPr>
            </a:lvl4pPr>
            <a:lvl5pPr marL="2057400" indent="-228600">
              <a:defRPr sz="2400">
                <a:solidFill>
                  <a:schemeClr val="tx1"/>
                </a:solidFill>
                <a:latin typeface="Fontys Frutiger" pitchFamily="2" charset="0"/>
                <a:ea typeface="Geneva" charset="-128"/>
              </a:defRPr>
            </a:lvl5pPr>
            <a:lvl6pPr marL="2514600" indent="-228600" eaLnBrk="0" fontAlgn="base" hangingPunct="0">
              <a:spcBef>
                <a:spcPct val="0"/>
              </a:spcBef>
              <a:spcAft>
                <a:spcPct val="0"/>
              </a:spcAft>
              <a:defRPr sz="2400">
                <a:solidFill>
                  <a:schemeClr val="tx1"/>
                </a:solidFill>
                <a:latin typeface="Fontys Frutiger" pitchFamily="2" charset="0"/>
                <a:ea typeface="Geneva" charset="-128"/>
              </a:defRPr>
            </a:lvl6pPr>
            <a:lvl7pPr marL="2971800" indent="-228600" eaLnBrk="0" fontAlgn="base" hangingPunct="0">
              <a:spcBef>
                <a:spcPct val="0"/>
              </a:spcBef>
              <a:spcAft>
                <a:spcPct val="0"/>
              </a:spcAft>
              <a:defRPr sz="2400">
                <a:solidFill>
                  <a:schemeClr val="tx1"/>
                </a:solidFill>
                <a:latin typeface="Fontys Frutiger" pitchFamily="2" charset="0"/>
                <a:ea typeface="Geneva" charset="-128"/>
              </a:defRPr>
            </a:lvl7pPr>
            <a:lvl8pPr marL="3429000" indent="-228600" eaLnBrk="0" fontAlgn="base" hangingPunct="0">
              <a:spcBef>
                <a:spcPct val="0"/>
              </a:spcBef>
              <a:spcAft>
                <a:spcPct val="0"/>
              </a:spcAft>
              <a:defRPr sz="2400">
                <a:solidFill>
                  <a:schemeClr val="tx1"/>
                </a:solidFill>
                <a:latin typeface="Fontys Frutiger" pitchFamily="2" charset="0"/>
                <a:ea typeface="Geneva" charset="-128"/>
              </a:defRPr>
            </a:lvl8pPr>
            <a:lvl9pPr marL="3886200" indent="-228600" eaLnBrk="0" fontAlgn="base" hangingPunct="0">
              <a:spcBef>
                <a:spcPct val="0"/>
              </a:spcBef>
              <a:spcAft>
                <a:spcPct val="0"/>
              </a:spcAft>
              <a:defRPr sz="2400">
                <a:solidFill>
                  <a:schemeClr val="tx1"/>
                </a:solidFill>
                <a:latin typeface="Fontys Frutiger" pitchFamily="2" charset="0"/>
                <a:ea typeface="Geneva" charset="-128"/>
              </a:defRPr>
            </a:lvl9pPr>
          </a:lstStyle>
          <a:p>
            <a:pPr eaLnBrk="1" hangingPunct="1"/>
            <a:endParaRPr lang="nl-NL" altLang="nl-NL" sz="1600" b="1" dirty="0">
              <a:solidFill>
                <a:srgbClr val="0000FF"/>
              </a:solidFill>
              <a:latin typeface="Arial" pitchFamily="34" charset="0"/>
              <a:ea typeface="Osaka"/>
              <a:cs typeface="Osaka"/>
            </a:endParaRPr>
          </a:p>
        </p:txBody>
      </p:sp>
    </p:spTree>
    <p:extLst>
      <p:ext uri="{BB962C8B-B14F-4D97-AF65-F5344CB8AC3E}">
        <p14:creationId xmlns:p14="http://schemas.microsoft.com/office/powerpoint/2010/main" val="1084865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2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Afbeelding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76250"/>
            <a:ext cx="7848600"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703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034463" cy="638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5172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188913"/>
            <a:ext cx="9115425" cy="637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45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115888"/>
            <a:ext cx="9013825" cy="636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4535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Passende perspectieven</a:t>
            </a:r>
            <a:endParaRPr lang="nl-NL" dirty="0"/>
          </a:p>
        </p:txBody>
      </p:sp>
      <p:sp>
        <p:nvSpPr>
          <p:cNvPr id="3" name="Tijdelijke aanduiding voor inhoud 2"/>
          <p:cNvSpPr>
            <a:spLocks noGrp="1"/>
          </p:cNvSpPr>
          <p:nvPr>
            <p:ph sz="half" idx="1"/>
          </p:nvPr>
        </p:nvSpPr>
        <p:spPr/>
        <p:txBody>
          <a:bodyPr>
            <a:normAutofit/>
          </a:bodyPr>
          <a:lstStyle/>
          <a:p>
            <a:pPr marL="0" indent="0">
              <a:buNone/>
            </a:pPr>
            <a:r>
              <a:rPr lang="nl-NL" dirty="0" smtClean="0"/>
              <a:t>Primair onderwijs</a:t>
            </a:r>
          </a:p>
          <a:p>
            <a:r>
              <a:rPr lang="nl-NL" dirty="0" smtClean="0"/>
              <a:t>Leerroutes rekenen</a:t>
            </a:r>
          </a:p>
          <a:p>
            <a:pPr marL="0" indent="0">
              <a:buNone/>
            </a:pPr>
            <a:r>
              <a:rPr lang="nl-NL" dirty="0" smtClean="0">
                <a:hlinkClick r:id="rId2" action="ppaction://hlinkfile"/>
              </a:rPr>
              <a:t>Uitwerking De wereld in getallen en Passende Perspectieven.pdf</a:t>
            </a:r>
            <a:endParaRPr lang="nl-NL" dirty="0" smtClean="0"/>
          </a:p>
          <a:p>
            <a:r>
              <a:rPr lang="nl-NL" dirty="0" smtClean="0"/>
              <a:t>Leerroutes taal: zie boven; 1*-aanpak of lager.</a:t>
            </a:r>
            <a:endParaRPr lang="nl-NL" dirty="0"/>
          </a:p>
        </p:txBody>
      </p:sp>
      <p:sp>
        <p:nvSpPr>
          <p:cNvPr id="4" name="Tijdelijke aanduiding voor inhoud 3"/>
          <p:cNvSpPr>
            <a:spLocks noGrp="1"/>
          </p:cNvSpPr>
          <p:nvPr>
            <p:ph sz="half" idx="2"/>
          </p:nvPr>
        </p:nvSpPr>
        <p:spPr/>
        <p:txBody>
          <a:bodyPr>
            <a:normAutofit/>
          </a:bodyPr>
          <a:lstStyle/>
          <a:p>
            <a:pPr marL="0" indent="0">
              <a:buNone/>
            </a:pPr>
            <a:r>
              <a:rPr lang="nl-NL" dirty="0" smtClean="0"/>
              <a:t>Voortgezet onderwijs</a:t>
            </a:r>
          </a:p>
          <a:p>
            <a:r>
              <a:rPr lang="nl-NL" dirty="0" smtClean="0"/>
              <a:t>Leerroute praktijkonderwijs</a:t>
            </a:r>
          </a:p>
          <a:p>
            <a:pPr marL="0" indent="0">
              <a:buNone/>
            </a:pPr>
            <a:r>
              <a:rPr lang="nl-NL" sz="1400" dirty="0" smtClean="0">
                <a:hlinkClick r:id="rId3" action="ppaction://hlinkfile"/>
              </a:rPr>
              <a:t>..\Referentieniveaus en Passende perspectieven\Praktijkonderwijs\passende-perspectieven-praktijkonderwijs-doelenoverzicht.pdf</a:t>
            </a:r>
            <a:endParaRPr lang="nl-NL" sz="1400" dirty="0" smtClean="0"/>
          </a:p>
          <a:p>
            <a:pPr marL="0" indent="0">
              <a:buNone/>
            </a:pPr>
            <a:r>
              <a:rPr lang="nl-NL" sz="1400" dirty="0" smtClean="0">
                <a:hlinkClick r:id="rId4" action="ppaction://hlinkfile"/>
              </a:rPr>
              <a:t>..\Referentieniveaus en Passende perspectieven\Praktijkonderwijs\passende-perspectieven-praktijkonderwijs-leerroutes-rekenen.pdf</a:t>
            </a:r>
            <a:endParaRPr lang="nl-NL" sz="1400" dirty="0" smtClean="0"/>
          </a:p>
          <a:p>
            <a:pPr marL="0" indent="0">
              <a:buNone/>
            </a:pPr>
            <a:r>
              <a:rPr lang="nl-NL" sz="1400" dirty="0" smtClean="0">
                <a:hlinkClick r:id="rId5" action="ppaction://hlinkfile"/>
              </a:rPr>
              <a:t>..\Referentieniveaus en Passende perspectieven\Praktijkonderwijs\passende-perspectieven-praktijkonderwijs-leerroutes-taal.pdf</a:t>
            </a:r>
            <a:endParaRPr lang="nl-NL" sz="1400" dirty="0"/>
          </a:p>
        </p:txBody>
      </p:sp>
    </p:spTree>
    <p:extLst>
      <p:ext uri="{BB962C8B-B14F-4D97-AF65-F5344CB8AC3E}">
        <p14:creationId xmlns:p14="http://schemas.microsoft.com/office/powerpoint/2010/main" val="1052603525"/>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A! Taalbeleid bijeenkosm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96B11AE71A4A4F8433329DC3032715" ma:contentTypeVersion="2" ma:contentTypeDescription="Een nieuw document maken." ma:contentTypeScope="" ma:versionID="f9fece87e70c5bbe6217fc75c6227683">
  <xsd:schema xmlns:xsd="http://www.w3.org/2001/XMLSchema" xmlns:xs="http://www.w3.org/2001/XMLSchema" xmlns:p="http://schemas.microsoft.com/office/2006/metadata/properties" xmlns:ns1="http://schemas.microsoft.com/sharepoint/v3" xmlns:ns2="c5c71722-3a94-480a-b4c7-0b6de20abe57" targetNamespace="http://schemas.microsoft.com/office/2006/metadata/properties" ma:root="true" ma:fieldsID="e884064ec9093c2da5b87ef26e216558" ns1:_="" ns2:_="">
    <xsd:import namespace="http://schemas.microsoft.com/sharepoint/v3"/>
    <xsd:import namespace="c5c71722-3a94-480a-b4c7-0b6de20abe57"/>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Begindatum van de planning" ma:description="Geplande begindatum is een sitekolom die door de publicatiefunctie gemaakt wordt. Het wordt gebruikt om een specifieke datum en tijd op te geven waarop de pagina voor het eerst verschijnt voor sitebezoekers." ma:internalName="PublishingStartDate">
      <xsd:simpleType>
        <xsd:restriction base="dms:Unknown"/>
      </xsd:simpleType>
    </xsd:element>
    <xsd:element name="PublishingExpirationDate" ma:index="12" nillable="true" ma:displayName="Einddatum van de planning" ma:description="Geplande einddatum is een sitekolom die door de publicatiefunctie gemaakt wordt. Het wordt gebruikt om een specifieke datum en tijd op te geven waarop de pagina niet langer verschijnt voor sitebezoeke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5c71722-3a94-480a-b4c7-0b6de20abe57"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CB44C3-3EDD-478F-A089-8C31624046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5c71722-3a94-480a-b4c7-0b6de20abe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A22BED-110B-4EC3-A534-FCB3E4564194}">
  <ds:schemaRefs>
    <ds:schemaRef ds:uri="http://schemas.microsoft.com/sharepoint/events"/>
  </ds:schemaRefs>
</ds:datastoreItem>
</file>

<file path=customXml/itemProps3.xml><?xml version="1.0" encoding="utf-8"?>
<ds:datastoreItem xmlns:ds="http://schemas.openxmlformats.org/officeDocument/2006/customXml" ds:itemID="{036260F7-C97E-42F5-90AE-96D44C6A0973}">
  <ds:schemaRefs>
    <ds:schemaRef ds:uri="http://schemas.microsoft.com/office/2006/metadata/properties"/>
    <ds:schemaRef ds:uri="http://www.w3.org/XML/1998/namespace"/>
    <ds:schemaRef ds:uri="http://purl.org/dc/elements/1.1/"/>
    <ds:schemaRef ds:uri="c5c71722-3a94-480a-b4c7-0b6de20abe57"/>
    <ds:schemaRef ds:uri="http://schemas.microsoft.com/office/2006/documentManagement/types"/>
    <ds:schemaRef ds:uri="http://schemas.openxmlformats.org/package/2006/metadata/core-properties"/>
    <ds:schemaRef ds:uri="http://purl.org/dc/terms/"/>
    <ds:schemaRef ds:uri="http://schemas.microsoft.com/sharepoint/v3"/>
    <ds:schemaRef ds:uri="http://schemas.microsoft.com/office/infopath/2007/PartnerControls"/>
    <ds:schemaRef ds:uri="http://purl.org/dc/dcmitype/"/>
  </ds:schemaRefs>
</ds:datastoreItem>
</file>

<file path=customXml/itemProps4.xml><?xml version="1.0" encoding="utf-8"?>
<ds:datastoreItem xmlns:ds="http://schemas.openxmlformats.org/officeDocument/2006/customXml" ds:itemID="{54931164-83DE-47C9-8A07-8913B8B093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LTAA! Taalbeleid bijeenkosmt 1</Template>
  <TotalTime>1</TotalTime>
  <Words>1668</Words>
  <Application>Microsoft Office PowerPoint</Application>
  <PresentationFormat>Diavoorstelling (4:3)</PresentationFormat>
  <Paragraphs>193</Paragraphs>
  <Slides>27</Slides>
  <Notes>11</Notes>
  <HiddenSlides>0</HiddenSlides>
  <MMClips>0</MMClips>
  <ScaleCrop>false</ScaleCrop>
  <HeadingPairs>
    <vt:vector size="4" baseType="variant">
      <vt:variant>
        <vt:lpstr>Thema</vt:lpstr>
      </vt:variant>
      <vt:variant>
        <vt:i4>1</vt:i4>
      </vt:variant>
      <vt:variant>
        <vt:lpstr>Diatitels</vt:lpstr>
      </vt:variant>
      <vt:variant>
        <vt:i4>27</vt:i4>
      </vt:variant>
    </vt:vector>
  </HeadingPairs>
  <TitlesOfParts>
    <vt:vector size="28" baseType="lpstr">
      <vt:lpstr>LTAA! Taalbeleid bijeenkosmt 1</vt:lpstr>
      <vt:lpstr>PowerPoint-presentatie</vt:lpstr>
      <vt:lpstr>Referentieniveaus</vt:lpstr>
      <vt:lpstr>PowerPoint-presentatie</vt:lpstr>
      <vt:lpstr>PowerPoint-presentatie</vt:lpstr>
      <vt:lpstr>PowerPoint-presentatie</vt:lpstr>
      <vt:lpstr>PowerPoint-presentatie</vt:lpstr>
      <vt:lpstr>Bron: Cito Meting taal en rekenen 2010.  Tweede meting: een indicatie van leerprestaties in termen van het referentiekader, Arnhem 2011. </vt:lpstr>
      <vt:lpstr>Een nuancering is op zijn plaats…</vt:lpstr>
      <vt:lpstr>Resultaten 2015</vt:lpstr>
      <vt:lpstr>Op basis van leerlinggewicht</vt:lpstr>
      <vt:lpstr>Citotoetsen (en andere toetsen)</vt:lpstr>
      <vt:lpstr>Analyse </vt:lpstr>
      <vt:lpstr>Alternatief leerlingenrapport</vt:lpstr>
      <vt:lpstr>Verdere analyse of diagnostiek in de vorm van:</vt:lpstr>
      <vt:lpstr>Verdere analyse rekenen</vt:lpstr>
      <vt:lpstr>Verdere analyse rekenen</vt:lpstr>
      <vt:lpstr>Begrijpend lezen</vt:lpstr>
      <vt:lpstr>Spelling</vt:lpstr>
      <vt:lpstr>   Knelpunt …</vt:lpstr>
      <vt:lpstr>Welke leerlingen?</vt:lpstr>
      <vt:lpstr> Mogelijke interventies  </vt:lpstr>
      <vt:lpstr>Doelgroepen en leerroutes</vt:lpstr>
      <vt:lpstr>PowerPoint-presentatie</vt:lpstr>
      <vt:lpstr>PowerPoint-presentatie</vt:lpstr>
      <vt:lpstr>PowerPoint-presentatie</vt:lpstr>
      <vt:lpstr>PowerPoint-presentatie</vt:lpstr>
      <vt:lpstr>Passende perspectieven</vt:lpstr>
    </vt:vector>
  </TitlesOfParts>
  <Company>Fontys Hogescholen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Heuvel,Frans F.M. van den</dc:creator>
  <cp:lastModifiedBy>Ben</cp:lastModifiedBy>
  <cp:revision>38</cp:revision>
  <dcterms:created xsi:type="dcterms:W3CDTF">2015-06-15T07:00:28Z</dcterms:created>
  <dcterms:modified xsi:type="dcterms:W3CDTF">2016-11-02T11:15:07Z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0x0101007496B11AE71A4A4F8433329DC3032715</vt:lpwstr>
  </property>
</Properties>
</file>